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67" r:id="rId15"/>
    <p:sldId id="297" r:id="rId16"/>
    <p:sldId id="292" r:id="rId17"/>
    <p:sldId id="293" r:id="rId18"/>
    <p:sldId id="266" r:id="rId19"/>
    <p:sldId id="294" r:id="rId20"/>
    <p:sldId id="273" r:id="rId21"/>
    <p:sldId id="268" r:id="rId22"/>
    <p:sldId id="295" r:id="rId23"/>
    <p:sldId id="269" r:id="rId24"/>
    <p:sldId id="296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1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5;&#1082;&#1072;&#1090;&#1077;&#1088;&#1080;&#1085;&#1072;%20&#1051;&#1086;&#1073;&#1072;&#1085;&#1086;&#1074;&#1072;\Desktop\&#1040;&#1085;&#1082;&#1077;&#1090;&#1072;%20&#1096;&#1082;&#1086;&#1083;&#1100;&#1085;&#1080;&#1082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ushin\Desktop\&#1042;&#1059;&#1047;&#1099;%2030.1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ushin\Desktop\&#1042;&#1059;&#1047;&#1099;%2030.1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5;&#1082;&#1072;&#1090;&#1077;&#1088;&#1080;&#1085;&#1072;%20&#1051;&#1086;&#1073;&#1072;&#1085;&#1086;&#1074;&#1072;\Desktop\&#1040;&#1085;&#1082;&#1077;&#1090;&#1072;%20&#1096;&#1082;&#1086;&#1083;&#1100;&#1085;&#1080;&#1082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Лист5!$C$1</c:f>
              <c:strCache>
                <c:ptCount val="1"/>
                <c:pt idx="0">
                  <c:v>С какой профессиональной сферой вы хотите связать будущую профессию?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Лист5!$A$2:$A$18</c:f>
              <c:strCache>
                <c:ptCount val="17"/>
                <c:pt idx="0">
                  <c:v>Сельское хозяйство</c:v>
                </c:pt>
                <c:pt idx="1">
                  <c:v>Торговля</c:v>
                </c:pt>
                <c:pt idx="2">
                  <c:v>Сервис, обслуживание</c:v>
                </c:pt>
                <c:pt idx="3">
                  <c:v>Научная деятельность</c:v>
                </c:pt>
                <c:pt idx="4">
                  <c:v>СМИ, журналистика</c:v>
                </c:pt>
                <c:pt idx="5">
                  <c:v>Туризм</c:v>
                </c:pt>
                <c:pt idx="6">
                  <c:v>Предпринимательство</c:v>
                </c:pt>
                <c:pt idx="7">
                  <c:v>Юриспруденция</c:v>
                </c:pt>
                <c:pt idx="8">
                  <c:v>Культура и искусство</c:v>
                </c:pt>
                <c:pt idx="9">
                  <c:v>Гос.  и  муниц. управление</c:v>
                </c:pt>
                <c:pt idx="10">
                  <c:v>Медицина</c:v>
                </c:pt>
                <c:pt idx="11">
                  <c:v>Правоохранительные органы</c:v>
                </c:pt>
                <c:pt idx="12">
                  <c:v>Информационные технологии (IT)</c:v>
                </c:pt>
                <c:pt idx="13">
                  <c:v>Педагогика</c:v>
                </c:pt>
                <c:pt idx="14">
                  <c:v>Социальная сфера</c:v>
                </c:pt>
                <c:pt idx="15">
                  <c:v>Экономика и финансы</c:v>
                </c:pt>
                <c:pt idx="16">
                  <c:v>Инженерия</c:v>
                </c:pt>
              </c:strCache>
            </c:strRef>
          </c:cat>
          <c:val>
            <c:numRef>
              <c:f>Лист5!$C$2:$C$18</c:f>
              <c:numCache>
                <c:formatCode>0.0%</c:formatCode>
                <c:ptCount val="17"/>
                <c:pt idx="0">
                  <c:v>1.4705882352941176E-2</c:v>
                </c:pt>
                <c:pt idx="1">
                  <c:v>5.8823529411764705E-2</c:v>
                </c:pt>
                <c:pt idx="2">
                  <c:v>5.1470588235294115E-2</c:v>
                </c:pt>
                <c:pt idx="3">
                  <c:v>6.6176470588235295E-2</c:v>
                </c:pt>
                <c:pt idx="4">
                  <c:v>5.8823529411764705E-2</c:v>
                </c:pt>
                <c:pt idx="5">
                  <c:v>8.0882352941176475E-2</c:v>
                </c:pt>
                <c:pt idx="6">
                  <c:v>0.13235294117647059</c:v>
                </c:pt>
                <c:pt idx="7">
                  <c:v>8.8235294117647065E-2</c:v>
                </c:pt>
                <c:pt idx="8">
                  <c:v>0.125</c:v>
                </c:pt>
                <c:pt idx="9">
                  <c:v>9.5588235294117641E-2</c:v>
                </c:pt>
                <c:pt idx="10">
                  <c:v>0.13235294117647059</c:v>
                </c:pt>
                <c:pt idx="11">
                  <c:v>0.11764705882352941</c:v>
                </c:pt>
                <c:pt idx="12">
                  <c:v>0.16911764705882354</c:v>
                </c:pt>
                <c:pt idx="13">
                  <c:v>0.13970588235294118</c:v>
                </c:pt>
                <c:pt idx="14">
                  <c:v>0.13970588235294118</c:v>
                </c:pt>
                <c:pt idx="15">
                  <c:v>0.16176470588235295</c:v>
                </c:pt>
                <c:pt idx="16">
                  <c:v>0.13235294117647059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5A-45FB-A1B1-5E93DCC4F02F}"/>
            </c:ext>
          </c:extLst>
        </c:ser>
        <c:ser>
          <c:idx val="0"/>
          <c:order val="1"/>
          <c:tx>
            <c:strRef>
              <c:f>Лист5!$B$1</c:f>
              <c:strCache>
                <c:ptCount val="1"/>
                <c:pt idx="0">
                  <c:v>На специальность какого профиля Вы планируете поступать?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Лист5!$A$2:$A$18</c:f>
              <c:strCache>
                <c:ptCount val="17"/>
                <c:pt idx="0">
                  <c:v>Сельское хозяйство</c:v>
                </c:pt>
                <c:pt idx="1">
                  <c:v>Торговля</c:v>
                </c:pt>
                <c:pt idx="2">
                  <c:v>Сервис, обслуживание</c:v>
                </c:pt>
                <c:pt idx="3">
                  <c:v>Научная деятельность</c:v>
                </c:pt>
                <c:pt idx="4">
                  <c:v>СМИ, журналистика</c:v>
                </c:pt>
                <c:pt idx="5">
                  <c:v>Туризм</c:v>
                </c:pt>
                <c:pt idx="6">
                  <c:v>Предпринимательство</c:v>
                </c:pt>
                <c:pt idx="7">
                  <c:v>Юриспруденция</c:v>
                </c:pt>
                <c:pt idx="8">
                  <c:v>Культура и искусство</c:v>
                </c:pt>
                <c:pt idx="9">
                  <c:v>Гос.  и  муниц. управление</c:v>
                </c:pt>
                <c:pt idx="10">
                  <c:v>Медицина</c:v>
                </c:pt>
                <c:pt idx="11">
                  <c:v>Правоохранительные органы</c:v>
                </c:pt>
                <c:pt idx="12">
                  <c:v>Информационные технологии (IT)</c:v>
                </c:pt>
                <c:pt idx="13">
                  <c:v>Педагогика</c:v>
                </c:pt>
                <c:pt idx="14">
                  <c:v>Социальная сфера</c:v>
                </c:pt>
                <c:pt idx="15">
                  <c:v>Экономика и финансы</c:v>
                </c:pt>
                <c:pt idx="16">
                  <c:v>Инженерия</c:v>
                </c:pt>
              </c:strCache>
            </c:strRef>
          </c:cat>
          <c:val>
            <c:numRef>
              <c:f>Лист5!$B$2:$B$18</c:f>
              <c:numCache>
                <c:formatCode>0.0%</c:formatCode>
                <c:ptCount val="17"/>
                <c:pt idx="0">
                  <c:v>2.2058823529411766E-2</c:v>
                </c:pt>
                <c:pt idx="1">
                  <c:v>2.9411764705882353E-2</c:v>
                </c:pt>
                <c:pt idx="2">
                  <c:v>4.4117647058823532E-2</c:v>
                </c:pt>
                <c:pt idx="3">
                  <c:v>5.8823529411764705E-2</c:v>
                </c:pt>
                <c:pt idx="4">
                  <c:v>5.8823529411764705E-2</c:v>
                </c:pt>
                <c:pt idx="5">
                  <c:v>7.3529411764705885E-2</c:v>
                </c:pt>
                <c:pt idx="6">
                  <c:v>8.8235294117647065E-2</c:v>
                </c:pt>
                <c:pt idx="7">
                  <c:v>9.5588235294117641E-2</c:v>
                </c:pt>
                <c:pt idx="8">
                  <c:v>9.5588235294117641E-2</c:v>
                </c:pt>
                <c:pt idx="9">
                  <c:v>0.11029411764705882</c:v>
                </c:pt>
                <c:pt idx="10">
                  <c:v>0.11764705882352941</c:v>
                </c:pt>
                <c:pt idx="11">
                  <c:v>0.125</c:v>
                </c:pt>
                <c:pt idx="12">
                  <c:v>0.13970588235294118</c:v>
                </c:pt>
                <c:pt idx="13">
                  <c:v>0.13970588235294118</c:v>
                </c:pt>
                <c:pt idx="14">
                  <c:v>0.15441176470588236</c:v>
                </c:pt>
                <c:pt idx="15">
                  <c:v>0.16176470588235295</c:v>
                </c:pt>
                <c:pt idx="16">
                  <c:v>0.16911764705882354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5A-45FB-A1B1-5E93DCC4F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0444432"/>
        <c:axId val="360443776"/>
      </c:barChart>
      <c:catAx>
        <c:axId val="360444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360443776"/>
        <c:crosses val="autoZero"/>
        <c:auto val="1"/>
        <c:lblAlgn val="ctr"/>
        <c:lblOffset val="100"/>
        <c:noMultiLvlLbl val="0"/>
      </c:catAx>
      <c:valAx>
        <c:axId val="360443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44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Лист28!$C$2</c:f>
              <c:strCache>
                <c:ptCount val="1"/>
                <c:pt idx="0">
                  <c:v>Средний балл по региону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AB-4D2D-B702-9C6729F0C5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Лист28!$B$3:$B$10</c:f>
              <c:strCache>
                <c:ptCount val="8"/>
                <c:pt idx="0">
                  <c:v>СКФО</c:v>
                </c:pt>
                <c:pt idx="1">
                  <c:v>ДФО</c:v>
                </c:pt>
                <c:pt idx="2">
                  <c:v>ЮФО</c:v>
                </c:pt>
                <c:pt idx="3">
                  <c:v>СФО</c:v>
                </c:pt>
                <c:pt idx="4">
                  <c:v>УФО</c:v>
                </c:pt>
                <c:pt idx="5">
                  <c:v>ПФО</c:v>
                </c:pt>
                <c:pt idx="6">
                  <c:v>ЦФО</c:v>
                </c:pt>
                <c:pt idx="7">
                  <c:v>СЗФО</c:v>
                </c:pt>
              </c:strCache>
            </c:strRef>
          </c:cat>
          <c:val>
            <c:numRef>
              <c:f>Лист28!$C$3:$C$10</c:f>
              <c:numCache>
                <c:formatCode>0.0</c:formatCode>
                <c:ptCount val="8"/>
                <c:pt idx="0">
                  <c:v>53.443902439024384</c:v>
                </c:pt>
                <c:pt idx="1">
                  <c:v>59.934090909090926</c:v>
                </c:pt>
                <c:pt idx="2">
                  <c:v>63.137499999999982</c:v>
                </c:pt>
                <c:pt idx="3">
                  <c:v>63.209183673469404</c:v>
                </c:pt>
                <c:pt idx="4">
                  <c:v>64.059259259259264</c:v>
                </c:pt>
                <c:pt idx="5">
                  <c:v>64.513609467455623</c:v>
                </c:pt>
                <c:pt idx="6">
                  <c:v>66.985551330798458</c:v>
                </c:pt>
                <c:pt idx="7">
                  <c:v>69.341346153846118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AB-4D2D-B702-9C6729F0C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75502720"/>
        <c:axId val="75504256"/>
      </c:barChart>
      <c:catAx>
        <c:axId val="755027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75504256"/>
        <c:crosses val="autoZero"/>
        <c:auto val="1"/>
        <c:lblAlgn val="ctr"/>
        <c:lblOffset val="100"/>
        <c:noMultiLvlLbl val="0"/>
      </c:catAx>
      <c:valAx>
        <c:axId val="75504256"/>
        <c:scaling>
          <c:orientation val="minMax"/>
          <c:max val="70"/>
          <c:min val="50"/>
        </c:scaling>
        <c:delete val="0"/>
        <c:axPos val="b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5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Лист28!$C$14</c:f>
              <c:strCache>
                <c:ptCount val="1"/>
                <c:pt idx="0">
                  <c:v>Средний балл по группе специальностей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Лист28!$B$15:$B$21</c:f>
              <c:strCache>
                <c:ptCount val="7"/>
                <c:pt idx="0">
                  <c:v>Электронная техника, радиотехника и связь</c:v>
                </c:pt>
                <c:pt idx="1">
                  <c:v>Приборостроение и оптотехника</c:v>
                </c:pt>
                <c:pt idx="2">
                  <c:v>Автоматика и управление</c:v>
                </c:pt>
                <c:pt idx="3">
                  <c:v>Информатика и вычислительная техника</c:v>
                </c:pt>
                <c:pt idx="4">
                  <c:v>Математика</c:v>
                </c:pt>
                <c:pt idx="5">
                  <c:v>Информационная безопасность</c:v>
                </c:pt>
                <c:pt idx="6">
                  <c:v>Бизнес-информатика</c:v>
                </c:pt>
              </c:strCache>
            </c:strRef>
          </c:cat>
          <c:val>
            <c:numRef>
              <c:f>Лист28!$C$15:$C$21</c:f>
              <c:numCache>
                <c:formatCode>0.0</c:formatCode>
                <c:ptCount val="7"/>
                <c:pt idx="0">
                  <c:v>60.424742268041257</c:v>
                </c:pt>
                <c:pt idx="1">
                  <c:v>60.916438356164356</c:v>
                </c:pt>
                <c:pt idx="2">
                  <c:v>62.387288135593089</c:v>
                </c:pt>
                <c:pt idx="3">
                  <c:v>64.006967213114748</c:v>
                </c:pt>
                <c:pt idx="4">
                  <c:v>64.841984732824358</c:v>
                </c:pt>
                <c:pt idx="5">
                  <c:v>70.683838383838179</c:v>
                </c:pt>
                <c:pt idx="6">
                  <c:v>74.174626865671669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88-42EC-A8D8-79994DAA1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75516160"/>
        <c:axId val="75546624"/>
      </c:barChart>
      <c:catAx>
        <c:axId val="755161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546624"/>
        <c:crosses val="autoZero"/>
        <c:auto val="1"/>
        <c:lblAlgn val="ctr"/>
        <c:lblOffset val="100"/>
        <c:noMultiLvlLbl val="0"/>
      </c:catAx>
      <c:valAx>
        <c:axId val="75546624"/>
        <c:scaling>
          <c:orientation val="minMax"/>
          <c:max val="75"/>
          <c:min val="60"/>
        </c:scaling>
        <c:delete val="0"/>
        <c:axPos val="b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5161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Лист5!$B$23:$B$36</c:f>
              <c:strCache>
                <c:ptCount val="14"/>
                <c:pt idx="1">
                  <c:v>Другое</c:v>
                </c:pt>
                <c:pt idx="2">
                  <c:v>Возможность работать в родном населенном пункте</c:v>
                </c:pt>
                <c:pt idx="3">
                  <c:v>Престиж профессии</c:v>
                </c:pt>
                <c:pt idx="4">
                  <c:v>Признание, уважение окружающих</c:v>
                </c:pt>
                <c:pt idx="5">
                  <c:v>Возможность быстрого карьерного роста</c:v>
                </c:pt>
                <c:pt idx="6">
                  <c:v>Возможность общения с людьми</c:v>
                </c:pt>
                <c:pt idx="7">
                  <c:v>Возможность принимать решения самостоятельно</c:v>
                </c:pt>
                <c:pt idx="8">
                  <c:v>Должна быть полезна обществу</c:v>
                </c:pt>
                <c:pt idx="9">
                  <c:v>Хорошие условия труда</c:v>
                </c:pt>
                <c:pt idx="10">
                  <c:v>Востребованность на рынке труда</c:v>
                </c:pt>
                <c:pt idx="11">
                  <c:v>Высокая заработная плата</c:v>
                </c:pt>
                <c:pt idx="12">
                  <c:v>Интересное содержание работы</c:v>
                </c:pt>
                <c:pt idx="13">
                  <c:v>Возможность самореализации</c:v>
                </c:pt>
              </c:strCache>
            </c:strRef>
          </c:cat>
          <c:val>
            <c:numRef>
              <c:f>Лист5!$C$23:$C$36</c:f>
              <c:numCache>
                <c:formatCode>0.0%</c:formatCode>
                <c:ptCount val="14"/>
                <c:pt idx="1">
                  <c:v>8.8235294117647065E-2</c:v>
                </c:pt>
                <c:pt idx="2">
                  <c:v>0.11764705882352941</c:v>
                </c:pt>
                <c:pt idx="3">
                  <c:v>0.19852941176470587</c:v>
                </c:pt>
                <c:pt idx="4">
                  <c:v>0.19852941176470587</c:v>
                </c:pt>
                <c:pt idx="5">
                  <c:v>0.19852941176470587</c:v>
                </c:pt>
                <c:pt idx="6">
                  <c:v>0.20588235294117646</c:v>
                </c:pt>
                <c:pt idx="7">
                  <c:v>0.22058823529411764</c:v>
                </c:pt>
                <c:pt idx="8">
                  <c:v>0.3235294117647059</c:v>
                </c:pt>
                <c:pt idx="9">
                  <c:v>0.38235294117647056</c:v>
                </c:pt>
                <c:pt idx="10">
                  <c:v>0.38970588235294118</c:v>
                </c:pt>
                <c:pt idx="11">
                  <c:v>0.48529411764705882</c:v>
                </c:pt>
                <c:pt idx="12">
                  <c:v>0.5</c:v>
                </c:pt>
                <c:pt idx="1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B-45A7-BF3E-4A70BDB36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7963408"/>
        <c:axId val="379315664"/>
      </c:barChart>
      <c:catAx>
        <c:axId val="357963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9315664"/>
        <c:crosses val="autoZero"/>
        <c:auto val="1"/>
        <c:lblAlgn val="ctr"/>
        <c:lblOffset val="100"/>
        <c:noMultiLvlLbl val="0"/>
      </c:catAx>
      <c:valAx>
        <c:axId val="379315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796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774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83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64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3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25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05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05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20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01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02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69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83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hyperlink" Target="mailto:nikushin@raec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jpeg"/><Relationship Id="rId4" Type="http://schemas.openxmlformats.org/officeDocument/2006/relationships/image" Target="../media/image14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mic.tatarstan.ru/file/%D0%93%D0%BE%D1%80%D0%BE%D0%B4%20%D0%B8%D0%BD%D0%BD%D0%BE%D0%BF%D0%BE%D0%BB%D0%B8%D1%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4" b="24115"/>
          <a:stretch/>
        </p:blipFill>
        <p:spPr bwMode="auto">
          <a:xfrm>
            <a:off x="0" y="-36284"/>
            <a:ext cx="12201099" cy="689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481" y="4443771"/>
            <a:ext cx="12247719" cy="8402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Кадры экономики </a:t>
            </a:r>
            <a:r>
              <a:rPr lang="ru-RU" sz="5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рунета</a:t>
            </a:r>
            <a:endParaRPr lang="ru-RU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74971" y="6133496"/>
            <a:ext cx="5338447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Алексей НИКУШИН</a:t>
            </a:r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72" y="187604"/>
            <a:ext cx="2206319" cy="638306"/>
          </a:xfrm>
          <a:prstGeom prst="rect">
            <a:avLst/>
          </a:prstGeom>
        </p:spPr>
      </p:pic>
      <p:pic>
        <p:nvPicPr>
          <p:cNvPr id="1030" name="Picture 6" descr="RAEC_Logo_Red_PREVIEW.jpg (316×12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872" y="1147241"/>
            <a:ext cx="1647471" cy="64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8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zent.ru/i/ps/2015/10/14451822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0"/>
          <a:stretch/>
        </p:blipFill>
        <p:spPr bwMode="auto">
          <a:xfrm>
            <a:off x="0" y="-133350"/>
            <a:ext cx="12191999" cy="711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5886377"/>
            <a:ext cx="12247719" cy="8402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Экономика Рунета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2" y="168554"/>
            <a:ext cx="2206319" cy="638306"/>
          </a:xfrm>
          <a:prstGeom prst="rect">
            <a:avLst/>
          </a:prstGeom>
        </p:spPr>
      </p:pic>
      <p:pic>
        <p:nvPicPr>
          <p:cNvPr id="1030" name="Picture 6" descr="RAEC_Logo_Red_PREVIEW.jpg (316×12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22" y="1108764"/>
            <a:ext cx="1647471" cy="64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6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337" t="2598" r="2760" b="3757"/>
          <a:stretch/>
        </p:blipFill>
        <p:spPr>
          <a:xfrm>
            <a:off x="885372" y="2005737"/>
            <a:ext cx="10638971" cy="37156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9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7599" y="2141019"/>
            <a:ext cx="103486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Основные факты: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В </a:t>
            </a:r>
            <a:r>
              <a:rPr lang="ru-RU" sz="2400" b="1" dirty="0">
                <a:solidFill>
                  <a:srgbClr val="002060"/>
                </a:solidFill>
              </a:rPr>
              <a:t>2014 году объем исследуемых сегментов составлял </a:t>
            </a:r>
            <a:r>
              <a:rPr lang="ru-RU" sz="2400" b="1" dirty="0" smtClean="0">
                <a:solidFill>
                  <a:srgbClr val="002060"/>
                </a:solidFill>
              </a:rPr>
              <a:t>около 1,1 </a:t>
            </a:r>
            <a:r>
              <a:rPr lang="ru-RU" sz="2400" b="1" dirty="0">
                <a:solidFill>
                  <a:srgbClr val="002060"/>
                </a:solidFill>
              </a:rPr>
              <a:t>трлн рублей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Экономика Рунета (2015/2016, предварительно) около 1,5 трлн рублей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Изменения 2015: </a:t>
            </a:r>
            <a:r>
              <a:rPr lang="en-US" sz="2400" b="1" dirty="0" smtClean="0">
                <a:solidFill>
                  <a:srgbClr val="002060"/>
                </a:solidFill>
              </a:rPr>
              <a:t>IaaS</a:t>
            </a:r>
            <a:r>
              <a:rPr lang="ru-RU" sz="2400" b="1" dirty="0" smtClean="0">
                <a:solidFill>
                  <a:srgbClr val="002060"/>
                </a:solidFill>
              </a:rPr>
              <a:t>,  ИТ-ВУЗы, индексы/коэффициенты/регионы и т.д.</a:t>
            </a:r>
          </a:p>
          <a:p>
            <a:endParaRPr lang="ru-RU" sz="2000" b="1" dirty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ЭКОНОМИКАРУНЕТА.РФ/2015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00871" y="114300"/>
            <a:ext cx="6711497" cy="6610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 – объём</a:t>
            </a:r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Экономики </a:t>
            </a:r>
            <a:r>
              <a:rPr lang="ru-RU" sz="4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4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унета</a:t>
            </a:r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endParaRPr lang="ru-RU" sz="4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Смотрите, </a:t>
            </a: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какой он большой!</a:t>
            </a:r>
            <a:endParaRPr lang="ru-RU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5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99060" y="2497798"/>
            <a:ext cx="2419350" cy="2409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04432" y="2433100"/>
            <a:ext cx="689248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«Маркетинг </a:t>
            </a:r>
            <a:r>
              <a:rPr lang="ru-RU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Реклама»*: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Медийная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реклама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Видеореклама</a:t>
            </a:r>
            <a:endParaRPr lang="ru-RU" sz="20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Контекстная реклама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SMM</a:t>
            </a: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Мобильная и </a:t>
            </a: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web-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7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666288" y="2636296"/>
            <a:ext cx="1209675" cy="657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04432" y="2433100"/>
            <a:ext cx="689248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«Инфраструктура»*: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Домены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Хостинг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IaaS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SaaS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9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43599" y="2352657"/>
            <a:ext cx="1857375" cy="1204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33460" y="2200875"/>
            <a:ext cx="689248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«Цифровой контент»*: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Онлайн-видео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Онлайн-музыка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Электронные книги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Онлайн-игры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59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04431" y="1838014"/>
            <a:ext cx="731339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«Электронная коммерция»*: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Интернет-торговля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Онлайн-трэвел</a:t>
            </a: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Прочие услуги: такси/купоны/</a:t>
            </a: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….</a:t>
            </a:r>
          </a:p>
          <a:p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0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18394" y="634915"/>
            <a:ext cx="5575302" cy="5385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93735" y="2788898"/>
            <a:ext cx="297870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Российский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</a:t>
            </a:r>
            <a:r>
              <a:rPr lang="en-US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en-US" sz="32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ommerce</a:t>
            </a:r>
            <a:r>
              <a:rPr lang="en-US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04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5315" y="142421"/>
            <a:ext cx="6480000" cy="64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ВВП России </a:t>
            </a: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2015 год</a:t>
            </a:r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1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7886" y="378000"/>
            <a:ext cx="6480000" cy="64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ВВП России </a:t>
            </a: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2015 год</a:t>
            </a:r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5400000">
            <a:off x="3099086" y="-43200"/>
            <a:ext cx="648000" cy="1490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05573" y="444724"/>
            <a:ext cx="3640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Экономика </a:t>
            </a:r>
            <a:r>
              <a:rPr lang="ru-RU" sz="2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рунета</a:t>
            </a: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28127" y="967944"/>
            <a:ext cx="2060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2,3% ВВП</a:t>
            </a: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1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sto.org/files/5b4/116/954/5b411695483b4e4583f0bf06b6f2229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"/>
          <a:stretch/>
        </p:blipFill>
        <p:spPr bwMode="auto">
          <a:xfrm rot="180000">
            <a:off x="-244433" y="-422518"/>
            <a:ext cx="12657385" cy="841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750" y="5714678"/>
            <a:ext cx="13315950" cy="8402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Кадры</a:t>
            </a:r>
            <a:endParaRPr lang="ru-RU" sz="5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2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0"/>
          <a:stretch/>
        </p:blipFill>
        <p:spPr>
          <a:xfrm>
            <a:off x="3771899" y="0"/>
            <a:ext cx="8417633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75076824"/>
              </p:ext>
            </p:extLst>
          </p:nvPr>
        </p:nvGraphicFramePr>
        <p:xfrm>
          <a:off x="4116387" y="290446"/>
          <a:ext cx="7751763" cy="6358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2429" y="1692685"/>
            <a:ext cx="2797883" cy="4553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Школьники 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хотят учиться на одной специальности, но работать в несколько иной сфере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Данные: РАЭК/ИРИ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72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61217" y="1967805"/>
            <a:ext cx="38280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Доля </a:t>
            </a:r>
            <a:r>
              <a:rPr lang="ru-RU" sz="28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ИТ-специальностей 14</a:t>
            </a:r>
            <a:r>
              <a:rPr lang="ru-RU" sz="28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</a:p>
          <a:p>
            <a:pPr marL="457200" indent="-457200" algn="ctr">
              <a:buFontTx/>
              <a:buChar char="-"/>
            </a:pP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2568" y="2945502"/>
            <a:ext cx="2977160" cy="2927750"/>
          </a:xfrm>
          <a:prstGeom prst="rect">
            <a:avLst/>
          </a:prstGeom>
          <a:noFill/>
        </p:spPr>
      </p:pic>
      <p:pic>
        <p:nvPicPr>
          <p:cNvPr id="15" name="Рисунок 14"/>
          <p:cNvPicPr/>
          <p:nvPr/>
        </p:nvPicPr>
        <p:blipFill>
          <a:blip r:embed="rId5"/>
          <a:srcRect l="1449" t="2486" r="1656" b="6077"/>
          <a:stretch>
            <a:fillRect/>
          </a:stretch>
        </p:blipFill>
        <p:spPr bwMode="auto">
          <a:xfrm>
            <a:off x="5748056" y="1908809"/>
            <a:ext cx="5624793" cy="3981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54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4"/>
          <a:stretch/>
        </p:blipFill>
        <p:spPr>
          <a:xfrm>
            <a:off x="3788229" y="0"/>
            <a:ext cx="8401304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238624" y="1219197"/>
          <a:ext cx="7267575" cy="4848829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2802675">
                  <a:extLst>
                    <a:ext uri="{9D8B030D-6E8A-4147-A177-3AD203B41FA5}">
                      <a16:colId xmlns:a16="http://schemas.microsoft.com/office/drawing/2014/main" val="4252778524"/>
                    </a:ext>
                  </a:extLst>
                </a:gridCol>
                <a:gridCol w="1472150">
                  <a:extLst>
                    <a:ext uri="{9D8B030D-6E8A-4147-A177-3AD203B41FA5}">
                      <a16:colId xmlns:a16="http://schemas.microsoft.com/office/drawing/2014/main" val="290582288"/>
                    </a:ext>
                  </a:extLst>
                </a:gridCol>
                <a:gridCol w="1472150">
                  <a:extLst>
                    <a:ext uri="{9D8B030D-6E8A-4147-A177-3AD203B41FA5}">
                      <a16:colId xmlns:a16="http://schemas.microsoft.com/office/drawing/2014/main" val="3717042473"/>
                    </a:ext>
                  </a:extLst>
                </a:gridCol>
                <a:gridCol w="1520600">
                  <a:extLst>
                    <a:ext uri="{9D8B030D-6E8A-4147-A177-3AD203B41FA5}">
                      <a16:colId xmlns:a16="http://schemas.microsoft.com/office/drawing/2014/main" val="812708791"/>
                    </a:ext>
                  </a:extLst>
                </a:gridCol>
              </a:tblGrid>
              <a:tr h="11168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Федеральный округ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Количество ВУЗов в ФО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Доля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ИТ-ВУЗов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8924056"/>
                  </a:ext>
                </a:extLst>
              </a:tr>
              <a:tr h="366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ИТ-ВУЗов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854864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38%</a:t>
                      </a:r>
                      <a:endParaRPr lang="ru-RU" sz="2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5465765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СЗФО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236339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1130057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8898361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367795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255791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СКФО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556033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ЮФО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72361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6724" y="1219197"/>
            <a:ext cx="3088566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ИТ-специальность можно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получить</a:t>
            </a:r>
            <a:endParaRPr lang="en-US" sz="2800" b="1" dirty="0" smtClean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 </a:t>
            </a: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каждом третьем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вузе</a:t>
            </a:r>
            <a:r>
              <a:rPr lang="en-US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РФ.</a:t>
            </a:r>
            <a:endParaRPr lang="ru-RU" sz="2800" b="1" dirty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94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4"/>
          <a:stretch/>
        </p:blipFill>
        <p:spPr>
          <a:xfrm>
            <a:off x="3788229" y="0"/>
            <a:ext cx="8401304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30427716"/>
              </p:ext>
            </p:extLst>
          </p:nvPr>
        </p:nvGraphicFramePr>
        <p:xfrm>
          <a:off x="4650740" y="800099"/>
          <a:ext cx="7236460" cy="5257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08215" y="1828798"/>
            <a:ext cx="2971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</a:t>
            </a:r>
            <a:r>
              <a:rPr lang="ru-RU" sz="28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редний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балл ЕГЭ, который является проходным для обучения в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ИТ-ВУЗе</a:t>
            </a:r>
            <a:endParaRPr lang="ru-RU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53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7"/>
          <a:stretch/>
        </p:blipFill>
        <p:spPr>
          <a:xfrm>
            <a:off x="3733799" y="0"/>
            <a:ext cx="8455733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04781275"/>
              </p:ext>
            </p:extLst>
          </p:nvPr>
        </p:nvGraphicFramePr>
        <p:xfrm>
          <a:off x="3962400" y="685800"/>
          <a:ext cx="7848600" cy="5448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2429" y="1597435"/>
            <a:ext cx="2797883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Средний балл, </a:t>
            </a: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существенно различается в зависимости от выбранной группы 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специальностей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97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6"/>
          <a:stretch/>
        </p:blipFill>
        <p:spPr>
          <a:xfrm>
            <a:off x="3759199" y="0"/>
            <a:ext cx="843033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2429" y="1481321"/>
            <a:ext cx="2797883" cy="469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Зарплатный «рейтинг» ВУЗов </a:t>
            </a:r>
            <a:endParaRPr lang="ru-RU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SuperJob</a:t>
            </a:r>
            <a:endParaRPr lang="en-US" sz="32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только вузы ПФО)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3947886" y="290432"/>
          <a:ext cx="7987440" cy="6266833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4688114">
                  <a:extLst>
                    <a:ext uri="{9D8B030D-6E8A-4147-A177-3AD203B41FA5}">
                      <a16:colId xmlns:a16="http://schemas.microsoft.com/office/drawing/2014/main" val="2634990610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1782006183"/>
                    </a:ext>
                  </a:extLst>
                </a:gridCol>
                <a:gridCol w="885372">
                  <a:extLst>
                    <a:ext uri="{9D8B030D-6E8A-4147-A177-3AD203B41FA5}">
                      <a16:colId xmlns:a16="http://schemas.microsoft.com/office/drawing/2014/main" val="3535915096"/>
                    </a:ext>
                  </a:extLst>
                </a:gridCol>
                <a:gridCol w="977040">
                  <a:extLst>
                    <a:ext uri="{9D8B030D-6E8A-4147-A177-3AD203B41FA5}">
                      <a16:colId xmlns:a16="http://schemas.microsoft.com/office/drawing/2014/main" val="551069329"/>
                    </a:ext>
                  </a:extLst>
                </a:gridCol>
              </a:tblGrid>
              <a:tr h="1237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600" u="none" strike="noStrike" dirty="0">
                          <a:effectLst/>
                        </a:rPr>
                        <a:t>Вуз</a:t>
                      </a:r>
                      <a:endParaRPr lang="ru-RU" sz="3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Город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 Зарплата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vert="vert27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Остались в городе обучения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vert="vert27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52594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Ульяновский государственный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1881887506"/>
                  </a:ext>
                </a:extLst>
              </a:tr>
              <a:tr h="477853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Уфимский государственный авиационный технический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Уфа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4025963501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Пензенский государственный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Пенза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63184374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Казанский (Приволжский) федеральный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Казань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2486889852"/>
                  </a:ext>
                </a:extLst>
              </a:tr>
              <a:tr h="477853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Ижевский государственный технический университет имени М.Т. Калашникова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Ижевск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921195898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Ульяновский государственный технический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565530167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Оренбургский государственный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Оренбург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4218722828"/>
                  </a:ext>
                </a:extLst>
              </a:tr>
              <a:tr h="477853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Саратовский государственный технический университет имени Ю.А. Гагарина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Саратов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2371307677"/>
                  </a:ext>
                </a:extLst>
              </a:tr>
              <a:tr h="827436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Самарский государственный аэрокосмический университет имени академика С.П. </a:t>
                      </a:r>
                      <a:r>
                        <a:rPr lang="ru-RU" sz="14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Королёва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Самара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3165706692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Волгоградский государственный технический </a:t>
                      </a:r>
                      <a:r>
                        <a:rPr lang="ru-RU" sz="14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университет</a:t>
                      </a:r>
                    </a:p>
                    <a:p>
                      <a:pPr marL="174625" indent="0" algn="l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Волгоград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3175574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24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0"/>
          <a:stretch/>
        </p:blipFill>
        <p:spPr>
          <a:xfrm>
            <a:off x="3771899" y="0"/>
            <a:ext cx="8417633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5142" y="1356837"/>
            <a:ext cx="3429000" cy="436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Ежегодный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рейтинг «Самые привлекательные работодатели России-2016». </a:t>
            </a:r>
            <a:endParaRPr lang="ru-RU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тыс.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студентов</a:t>
            </a:r>
            <a:endParaRPr lang="en-US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93 вуза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всей стране.</a:t>
            </a:r>
            <a:endParaRPr lang="ru-RU" sz="1600" dirty="0" smtClean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Наиболее привлекательны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отрасли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государственный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сектор (18%), </a:t>
            </a:r>
            <a:endParaRPr lang="ru-RU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(16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%)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медиа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реклама (15%).</a:t>
            </a:r>
            <a:endParaRPr lang="ru-RU" sz="1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352789"/>
              </p:ext>
            </p:extLst>
          </p:nvPr>
        </p:nvGraphicFramePr>
        <p:xfrm>
          <a:off x="4000500" y="755436"/>
          <a:ext cx="7715249" cy="5569639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812141">
                  <a:extLst>
                    <a:ext uri="{9D8B030D-6E8A-4147-A177-3AD203B41FA5}">
                      <a16:colId xmlns:a16="http://schemas.microsoft.com/office/drawing/2014/main" val="100450442"/>
                    </a:ext>
                  </a:extLst>
                </a:gridCol>
                <a:gridCol w="6903108">
                  <a:extLst>
                    <a:ext uri="{9D8B030D-6E8A-4147-A177-3AD203B41FA5}">
                      <a16:colId xmlns:a16="http://schemas.microsoft.com/office/drawing/2014/main" val="574480858"/>
                    </a:ext>
                  </a:extLst>
                </a:gridCol>
              </a:tblGrid>
              <a:tr h="78376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Самые привлекательные компании </a:t>
                      </a:r>
                      <a:endParaRPr lang="en-US" sz="24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 </a:t>
                      </a:r>
                      <a:r>
                        <a:rPr lang="ru-RU" sz="24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ИТ-студентов</a:t>
                      </a:r>
                      <a:endParaRPr lang="ru-RU" sz="2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8575" marR="28575" marT="19050" marB="1905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66430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Google</a:t>
                      </a:r>
                      <a:endParaRPr lang="ru-RU" sz="2800" b="1" i="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6507053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«Яндекс»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81900653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Microsoft</a:t>
                      </a:r>
                      <a:endParaRPr lang="ru-RU" sz="2800" b="1" i="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663753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Intel</a:t>
                      </a:r>
                      <a:endParaRPr lang="ru-RU" sz="2800" b="1" i="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0252371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«Газпром»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26838611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IBM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7241491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«Лаборатория Касперского»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62898388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0" u="none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Mail.</a:t>
                      </a:r>
                      <a:r>
                        <a:rPr lang="en-US" sz="2800" b="1" i="0" u="none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Ru</a:t>
                      </a:r>
                      <a:endParaRPr lang="ru-RU" sz="2800" b="1" i="0" u="none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12200286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Сбербанк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7340294"/>
                  </a:ext>
                </a:extLst>
              </a:tr>
              <a:tr h="478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Samsung</a:t>
                      </a:r>
                      <a:endParaRPr lang="ru-RU" sz="2800" b="1" i="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72044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343126" y="6397189"/>
            <a:ext cx="2306850" cy="362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Данные: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Universum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18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4"/>
          <a:stretch/>
        </p:blipFill>
        <p:spPr>
          <a:xfrm>
            <a:off x="3752849" y="0"/>
            <a:ext cx="8436683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638717217"/>
              </p:ext>
            </p:extLst>
          </p:nvPr>
        </p:nvGraphicFramePr>
        <p:xfrm>
          <a:off x="3962400" y="723900"/>
          <a:ext cx="8227131" cy="584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9087" y="1833067"/>
            <a:ext cx="3114675" cy="4427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 имеем дело с типичными представителями поколени</a:t>
            </a: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й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en-US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Данные: РАЭК/ИРИ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8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3"/>
          <a:stretch/>
        </p:blipFill>
        <p:spPr>
          <a:xfrm>
            <a:off x="3802743" y="0"/>
            <a:ext cx="838679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1000" y="949735"/>
            <a:ext cx="3279067" cy="4812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chemeClr val="bg1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Разница 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зарплат в Москве и 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регионах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Данные: </a:t>
            </a:r>
            <a:r>
              <a:rPr lang="en-US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Tagline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4078516" y="1666594"/>
          <a:ext cx="7968341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057">
                  <a:extLst>
                    <a:ext uri="{9D8B030D-6E8A-4147-A177-3AD203B41FA5}">
                      <a16:colId xmlns:a16="http://schemas.microsoft.com/office/drawing/2014/main" val="4203769610"/>
                    </a:ext>
                  </a:extLst>
                </a:gridCol>
                <a:gridCol w="1328058">
                  <a:extLst>
                    <a:ext uri="{9D8B030D-6E8A-4147-A177-3AD203B41FA5}">
                      <a16:colId xmlns:a16="http://schemas.microsoft.com/office/drawing/2014/main" val="965735526"/>
                    </a:ext>
                  </a:extLst>
                </a:gridCol>
                <a:gridCol w="1350656">
                  <a:extLst>
                    <a:ext uri="{9D8B030D-6E8A-4147-A177-3AD203B41FA5}">
                      <a16:colId xmlns:a16="http://schemas.microsoft.com/office/drawing/2014/main" val="2296526540"/>
                    </a:ext>
                  </a:extLst>
                </a:gridCol>
                <a:gridCol w="1354602">
                  <a:extLst>
                    <a:ext uri="{9D8B030D-6E8A-4147-A177-3AD203B41FA5}">
                      <a16:colId xmlns:a16="http://schemas.microsoft.com/office/drawing/2014/main" val="284284265"/>
                    </a:ext>
                  </a:extLst>
                </a:gridCol>
                <a:gridCol w="1226271">
                  <a:extLst>
                    <a:ext uri="{9D8B030D-6E8A-4147-A177-3AD203B41FA5}">
                      <a16:colId xmlns:a16="http://schemas.microsoft.com/office/drawing/2014/main" val="3945454153"/>
                    </a:ext>
                  </a:extLst>
                </a:gridCol>
                <a:gridCol w="1380697">
                  <a:extLst>
                    <a:ext uri="{9D8B030D-6E8A-4147-A177-3AD203B41FA5}">
                      <a16:colId xmlns:a16="http://schemas.microsoft.com/office/drawing/2014/main" val="389279842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ru-RU" b="1" dirty="0" smtClean="0"/>
                        <a:t>Москва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Регионы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8232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Зарплата в месяц,</a:t>
                      </a:r>
                      <a:r>
                        <a:rPr lang="ru-RU" baseline="0" dirty="0" smtClean="0"/>
                        <a:t> рублей: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Зарплата в месяц,</a:t>
                      </a:r>
                      <a:r>
                        <a:rPr lang="ru-RU" baseline="0" dirty="0" smtClean="0"/>
                        <a:t> рублей:</a:t>
                      </a:r>
                      <a:endParaRPr lang="ru-RU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2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Разработчик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Дизайнер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Менеджер проектов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Разработчик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Дизайнер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Менеджер проектов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7379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72 630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72 570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72 870 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47 280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</a:t>
                      </a:r>
                      <a:r>
                        <a:rPr lang="ru-RU" baseline="0" dirty="0" smtClean="0"/>
                        <a:t> 740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45 280 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36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Account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SEO</a:t>
                      </a:r>
                      <a:r>
                        <a:rPr lang="en-US" sz="1600" baseline="0" dirty="0" smtClean="0"/>
                        <a:t> / SEM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SMM</a:t>
                      </a:r>
                      <a:r>
                        <a:rPr lang="en-US" sz="1600" baseline="0" dirty="0" smtClean="0"/>
                        <a:t> / PR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Account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SEO</a:t>
                      </a:r>
                      <a:r>
                        <a:rPr lang="en-US" sz="1600" baseline="0" dirty="0" smtClean="0"/>
                        <a:t> / SEM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SMM</a:t>
                      </a:r>
                      <a:r>
                        <a:rPr lang="en-US" sz="1600" baseline="0" dirty="0" smtClean="0"/>
                        <a:t> / PR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9262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80 030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54 080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63 950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</a:t>
                      </a:r>
                      <a:r>
                        <a:rPr lang="ru-RU" baseline="0" dirty="0" smtClean="0"/>
                        <a:t> 240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900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840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89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Технический директор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Арт-директор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Директор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Технический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директор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Арт-директор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Директор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6051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101 330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109 270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136 100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</a:t>
                      </a:r>
                      <a:r>
                        <a:rPr lang="ru-RU" baseline="0" dirty="0" smtClean="0"/>
                        <a:t> 970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</a:t>
                      </a:r>
                      <a:r>
                        <a:rPr lang="ru-RU" baseline="0" dirty="0" smtClean="0"/>
                        <a:t> 14</a:t>
                      </a:r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73</a:t>
                      </a:r>
                      <a:r>
                        <a:rPr lang="ru-RU" baseline="0" dirty="0" smtClean="0"/>
                        <a:t> 1</a:t>
                      </a:r>
                      <a:r>
                        <a:rPr lang="ru-RU" dirty="0" smtClean="0"/>
                        <a:t>00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98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Сисадмин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Архитектор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Тестировщик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Сисадмин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Архитектор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Тестировщик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7359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67 930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82 230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49 940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</a:t>
                      </a:r>
                      <a:r>
                        <a:rPr lang="ru-RU" baseline="0" dirty="0" smtClean="0"/>
                        <a:t> 250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</a:t>
                      </a:r>
                      <a:r>
                        <a:rPr lang="ru-RU" baseline="0" dirty="0" smtClean="0"/>
                        <a:t> 600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</a:t>
                      </a:r>
                      <a:r>
                        <a:rPr lang="ru-RU" baseline="0" dirty="0" smtClean="0"/>
                        <a:t> 72</a:t>
                      </a:r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489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91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6"/>
          <a:stretch/>
        </p:blipFill>
        <p:spPr>
          <a:xfrm>
            <a:off x="3790949" y="0"/>
            <a:ext cx="839858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9551" y="1680763"/>
            <a:ext cx="3409950" cy="4131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Зарплаты </a:t>
            </a: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ИТ-специалистов от года к году растут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Данные: </a:t>
            </a:r>
            <a:r>
              <a:rPr lang="en-US" sz="24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SuperJob</a:t>
            </a:r>
            <a:r>
              <a:rPr lang="en-US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4481661" y="290445"/>
            <a:ext cx="7453635" cy="326111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4440237" y="3551561"/>
            <a:ext cx="7487292" cy="284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5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52524" y="1912847"/>
            <a:ext cx="10732168" cy="46923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90588"/>
            <a:endParaRPr lang="en-US" sz="3200" b="1" dirty="0" smtClean="0">
              <a:solidFill>
                <a:schemeClr val="tx1"/>
              </a:solidFill>
            </a:endParaRPr>
          </a:p>
          <a:p>
            <a:pPr marL="890588"/>
            <a:endParaRPr lang="en-US" sz="4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r>
              <a:rPr lang="ru-RU" sz="4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Алексей НИКУШИН</a:t>
            </a:r>
            <a:r>
              <a:rPr lang="en-US" sz="4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nikushin@raec.ru</a:t>
            </a:r>
            <a:endParaRPr lang="ru-RU" sz="4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endParaRPr lang="en-US" sz="48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endParaRPr lang="en-US" sz="3200" dirty="0" smtClean="0">
              <a:solidFill>
                <a:schemeClr val="tx1"/>
              </a:solidFill>
            </a:endParaRPr>
          </a:p>
          <a:p>
            <a:pPr marL="890588">
              <a:lnSpc>
                <a:spcPct val="114000"/>
              </a:lnSpc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lang="en-US" sz="4800" b="1" dirty="0" err="1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a_nikushin</a:t>
            </a:r>
            <a:endParaRPr lang="en-US" sz="4800" b="1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>
              <a:lnSpc>
                <a:spcPct val="114000"/>
              </a:lnSpc>
            </a:pP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@</a:t>
            </a:r>
            <a:r>
              <a:rPr lang="en-US" sz="48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internetanalytics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endParaRPr lang="en-US" sz="3200" dirty="0">
              <a:solidFill>
                <a:schemeClr val="tx1"/>
              </a:solidFill>
            </a:endParaRPr>
          </a:p>
          <a:p>
            <a:pPr marL="890588"/>
            <a:endParaRPr lang="en-US" sz="3200" dirty="0" smtClean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563454" y="4601029"/>
            <a:ext cx="3563259" cy="1466975"/>
            <a:chOff x="1461854" y="4354284"/>
            <a:chExt cx="3563259" cy="1466975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461854" y="4354284"/>
              <a:ext cx="3563259" cy="725715"/>
              <a:chOff x="5348142" y="3942807"/>
              <a:chExt cx="5041333" cy="1026748"/>
            </a:xfrm>
          </p:grpSpPr>
          <p:pic>
            <p:nvPicPr>
              <p:cNvPr id="6146" name="Picture 2" descr="https://pp.vk.me/c543104/v543104095/1783c/cOtdLh_Fw6w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8142" y="4020457"/>
                <a:ext cx="860425" cy="8604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48" name="Picture 4" descr="https://www.seeklogo.net/wp-content/uploads/2013/11/facebook-flat-vector-logo-400x400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72647" y="3942807"/>
                <a:ext cx="1026748" cy="10267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0" name="Picture 6" descr="https://upload.wikimedia.org/wikipedia/ru/2/28/Instagram_logo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2938" y="4005941"/>
                <a:ext cx="920069" cy="9200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2" name="Picture 8" descr="http://www.cultus.com/wp-content/uploads/RcGjbLecL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0091" y="3984486"/>
                <a:ext cx="941524" cy="9415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4" name="Picture 10" descr="https://v1.std3.ru/0a/ca/1455173595-0acaa1b6f7af8bae1d9b5030702501e2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727" y="3942807"/>
                <a:ext cx="1026748" cy="10267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5" name="Picture 10" descr="https://v1.std3.ru/0a/ca/1455173595-0acaa1b6f7af8bae1d9b5030702501e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483" y="5101801"/>
              <a:ext cx="719458" cy="719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Прямоугольник 15"/>
          <p:cNvSpPr/>
          <p:nvPr/>
        </p:nvSpPr>
        <p:spPr>
          <a:xfrm>
            <a:off x="0" y="1"/>
            <a:ext cx="12192000" cy="16401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759" y="348503"/>
            <a:ext cx="2206319" cy="6383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6568" y="390194"/>
            <a:ext cx="28264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Спасибо!</a:t>
            </a:r>
            <a:endParaRPr lang="en-US" sz="44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56" name="Picture 12" descr="http://tgram.ru/wiki/channels/image/internetanalytic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638" y="3135086"/>
            <a:ext cx="2063721" cy="206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4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862</Words>
  <Application>Microsoft Office PowerPoint</Application>
  <PresentationFormat>Широкоэкранный</PresentationFormat>
  <Paragraphs>300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Segoe UI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Лобанова</dc:creator>
  <cp:lastModifiedBy>Екатерина Лобанова</cp:lastModifiedBy>
  <cp:revision>10</cp:revision>
  <dcterms:created xsi:type="dcterms:W3CDTF">2016-05-30T09:06:35Z</dcterms:created>
  <dcterms:modified xsi:type="dcterms:W3CDTF">2016-06-08T19:40:34Z</dcterms:modified>
</cp:coreProperties>
</file>