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99" r:id="rId3"/>
    <p:sldId id="283" r:id="rId4"/>
    <p:sldId id="286" r:id="rId5"/>
    <p:sldId id="288" r:id="rId6"/>
    <p:sldId id="293" r:id="rId7"/>
    <p:sldId id="294" r:id="rId8"/>
    <p:sldId id="290" r:id="rId9"/>
    <p:sldId id="291" r:id="rId10"/>
    <p:sldId id="292" r:id="rId11"/>
    <p:sldId id="295" r:id="rId12"/>
    <p:sldId id="297" r:id="rId13"/>
    <p:sldId id="285" r:id="rId14"/>
    <p:sldId id="298" r:id="rId15"/>
    <p:sldId id="287" r:id="rId16"/>
    <p:sldId id="284" r:id="rId17"/>
    <p:sldId id="265" r:id="rId18"/>
    <p:sldId id="281" r:id="rId19"/>
    <p:sldId id="275" r:id="rId20"/>
    <p:sldId id="256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1416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kushin\Desktop\&#1042;&#1059;&#1047;&#1099;%2030.1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Лист28!$C$2</c:f>
              <c:strCache>
                <c:ptCount val="1"/>
                <c:pt idx="0">
                  <c:v>Средний балл по региону</c:v>
                </c:pt>
              </c:strCache>
            </c:strRef>
          </c:tx>
          <c:spPr>
            <a:solidFill>
              <a:schemeClr val="accent5"/>
            </a:solidFill>
            <a:ln w="12700" cap="flat" cmpd="sng" algn="ctr">
              <a:solidFill>
                <a:schemeClr val="accent5">
                  <a:shade val="50000"/>
                </a:schemeClr>
              </a:solidFill>
              <a:prstDash val="solid"/>
              <a:miter lim="800000"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5"/>
              </a:solidFill>
              <a:ln w="12700" cap="flat" cmpd="sng" algn="ctr">
                <a:solidFill>
                  <a:schemeClr val="accent5">
                    <a:shade val="50000"/>
                  </a:schemeClr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48AB-4D2D-B702-9C6729F0C5A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Лист28!$B$3:$B$10</c:f>
              <c:strCache>
                <c:ptCount val="8"/>
                <c:pt idx="0">
                  <c:v>СКФО</c:v>
                </c:pt>
                <c:pt idx="1">
                  <c:v>ДФО</c:v>
                </c:pt>
                <c:pt idx="2">
                  <c:v>ЮФО</c:v>
                </c:pt>
                <c:pt idx="3">
                  <c:v>СФО</c:v>
                </c:pt>
                <c:pt idx="4">
                  <c:v>УФО</c:v>
                </c:pt>
                <c:pt idx="5">
                  <c:v>ПФО</c:v>
                </c:pt>
                <c:pt idx="6">
                  <c:v>ЦФО</c:v>
                </c:pt>
                <c:pt idx="7">
                  <c:v>СЗФО</c:v>
                </c:pt>
              </c:strCache>
            </c:strRef>
          </c:cat>
          <c:val>
            <c:numRef>
              <c:f>Лист28!$C$3:$C$10</c:f>
              <c:numCache>
                <c:formatCode>0.0</c:formatCode>
                <c:ptCount val="8"/>
                <c:pt idx="0">
                  <c:v>53.443902439024384</c:v>
                </c:pt>
                <c:pt idx="1">
                  <c:v>59.934090909090926</c:v>
                </c:pt>
                <c:pt idx="2">
                  <c:v>63.137499999999982</c:v>
                </c:pt>
                <c:pt idx="3">
                  <c:v>63.209183673469404</c:v>
                </c:pt>
                <c:pt idx="4">
                  <c:v>64.059259259259264</c:v>
                </c:pt>
                <c:pt idx="5">
                  <c:v>64.513609467455623</c:v>
                </c:pt>
                <c:pt idx="6">
                  <c:v>66.985551330798458</c:v>
                </c:pt>
                <c:pt idx="7">
                  <c:v>69.341346153846118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AB-4D2D-B702-9C6729F0C5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axId val="75502720"/>
        <c:axId val="75504256"/>
      </c:barChart>
      <c:catAx>
        <c:axId val="7550272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75504256"/>
        <c:crosses val="autoZero"/>
        <c:auto val="1"/>
        <c:lblAlgn val="ctr"/>
        <c:lblOffset val="100"/>
        <c:noMultiLvlLbl val="0"/>
      </c:catAx>
      <c:valAx>
        <c:axId val="75504256"/>
        <c:scaling>
          <c:orientation val="minMax"/>
          <c:max val="70"/>
          <c:min val="50"/>
        </c:scaling>
        <c:delete val="0"/>
        <c:axPos val="b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0.0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5502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D51A-6B6D-4EB1-932A-F95D0B4C6E84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2FA3-6FC6-4E0E-AD12-65AD6E90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774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D51A-6B6D-4EB1-932A-F95D0B4C6E84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2FA3-6FC6-4E0E-AD12-65AD6E90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835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D51A-6B6D-4EB1-932A-F95D0B4C6E84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2FA3-6FC6-4E0E-AD12-65AD6E90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643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D51A-6B6D-4EB1-932A-F95D0B4C6E84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2FA3-6FC6-4E0E-AD12-65AD6E90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33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D51A-6B6D-4EB1-932A-F95D0B4C6E84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2FA3-6FC6-4E0E-AD12-65AD6E90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25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D51A-6B6D-4EB1-932A-F95D0B4C6E84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2FA3-6FC6-4E0E-AD12-65AD6E90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057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D51A-6B6D-4EB1-932A-F95D0B4C6E84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2FA3-6FC6-4E0E-AD12-65AD6E90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055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D51A-6B6D-4EB1-932A-F95D0B4C6E84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2FA3-6FC6-4E0E-AD12-65AD6E90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202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D51A-6B6D-4EB1-932A-F95D0B4C6E84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2FA3-6FC6-4E0E-AD12-65AD6E90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01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D51A-6B6D-4EB1-932A-F95D0B4C6E84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2FA3-6FC6-4E0E-AD12-65AD6E90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702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D51A-6B6D-4EB1-932A-F95D0B4C6E84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2FA3-6FC6-4E0E-AD12-65AD6E90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699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3D51A-6B6D-4EB1-932A-F95D0B4C6E84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A2FA3-6FC6-4E0E-AD12-65AD6E90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835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hyperlink" Target="mailto:nikushin@raec.r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6.jpeg"/><Relationship Id="rId4" Type="http://schemas.openxmlformats.org/officeDocument/2006/relationships/image" Target="../media/image11.pn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65"/>
          <a:stretch/>
        </p:blipFill>
        <p:spPr>
          <a:xfrm>
            <a:off x="-63909" y="0"/>
            <a:ext cx="1225590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7481" y="4443771"/>
            <a:ext cx="12247719" cy="158812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5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РЕГИОНАЛЬНАЯ КОНЪЮНКТУРА   </a:t>
            </a:r>
          </a:p>
          <a:p>
            <a:pPr>
              <a:lnSpc>
                <a:spcPct val="90000"/>
              </a:lnSpc>
            </a:pPr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ИНТЕРНЕТ-РЫНКОВ</a:t>
            </a:r>
            <a:endParaRPr lang="ru-RU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74971" y="6133496"/>
            <a:ext cx="5338447" cy="6463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Алексей НИКУШИН</a:t>
            </a:r>
            <a:endParaRPr lang="ru-RU" sz="36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872" y="187604"/>
            <a:ext cx="2206319" cy="638306"/>
          </a:xfrm>
          <a:prstGeom prst="rect">
            <a:avLst/>
          </a:prstGeom>
        </p:spPr>
      </p:pic>
      <p:pic>
        <p:nvPicPr>
          <p:cNvPr id="1030" name="Picture 6" descr="RAEC_Logo_Red_PREVIEW.jpg (316×124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872" y="1147241"/>
            <a:ext cx="1647471" cy="646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32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izent.ru/i/ps/2015/10/14451822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30"/>
          <a:stretch/>
        </p:blipFill>
        <p:spPr bwMode="auto">
          <a:xfrm>
            <a:off x="0" y="-133350"/>
            <a:ext cx="12191999" cy="711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5886377"/>
            <a:ext cx="12247719" cy="84023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5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Экономика Рунета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22" y="168554"/>
            <a:ext cx="2206319" cy="638306"/>
          </a:xfrm>
          <a:prstGeom prst="rect">
            <a:avLst/>
          </a:prstGeom>
        </p:spPr>
      </p:pic>
      <p:pic>
        <p:nvPicPr>
          <p:cNvPr id="1030" name="Picture 6" descr="RAEC_Logo_Red_PREVIEW.jpg (316×124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22" y="1108764"/>
            <a:ext cx="1647471" cy="646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24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7" y="0"/>
              <a:ext cx="12187066" cy="6858000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0" y="1"/>
              <a:ext cx="12192000" cy="164011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2337" t="2598" r="2760" b="3757"/>
          <a:stretch/>
        </p:blipFill>
        <p:spPr>
          <a:xfrm>
            <a:off x="885372" y="2005737"/>
            <a:ext cx="10638971" cy="371565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935" y="5968503"/>
            <a:ext cx="121870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При реализации проекта используются средства государственной поддержки, выделенные в качестве гранта в соответствии с распоряжением Президента Российской Федерации от 01.04.2015 № 79-рп и на основании конкурса, проведенного Фондом ИСЭПИ.</a:t>
            </a:r>
            <a:endParaRPr lang="ru-RU" sz="1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0629" y="119838"/>
            <a:ext cx="92807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Экономика Рунета </a:t>
            </a:r>
            <a:r>
              <a:rPr lang="ru-RU" sz="2800" b="1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2015-2016</a:t>
            </a:r>
            <a:endParaRPr lang="en-US" sz="2800" b="1" dirty="0" smtClean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ru-RU" sz="1600" b="1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2000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Исследование </a:t>
            </a: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экономики рынков интернет-сервисов</a:t>
            </a:r>
            <a:b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контента в России</a:t>
            </a:r>
            <a:endParaRPr lang="ru-RU" sz="2000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73" y="500905"/>
            <a:ext cx="2206319" cy="63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17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7" y="0"/>
              <a:ext cx="12187066" cy="6858000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0" y="1"/>
              <a:ext cx="12192000" cy="164011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4935" y="5968503"/>
            <a:ext cx="121870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При реализации проекта используются средства государственной поддержки, выделенные в качестве гранта в соответствии с распоряжением Президента Российской Федерации от 01.04.2015 № 79-рп и на основании конкурса, проведенного Фондом ИСЭПИ.</a:t>
            </a:r>
            <a:endParaRPr lang="ru-RU" sz="1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0629" y="119838"/>
            <a:ext cx="92807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Экономика Рунета </a:t>
            </a:r>
            <a:r>
              <a:rPr lang="ru-RU" sz="2800" b="1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2015-2016</a:t>
            </a:r>
            <a:endParaRPr lang="en-US" sz="2800" b="1" dirty="0" smtClean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ru-RU" sz="1600" b="1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2000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Исследование </a:t>
            </a: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экономики рынков интернет-сервисов</a:t>
            </a:r>
            <a:b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контента в России</a:t>
            </a:r>
            <a:endParaRPr lang="ru-RU" sz="2000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73" y="500905"/>
            <a:ext cx="2206319" cy="63830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17599" y="2141019"/>
            <a:ext cx="1034868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Основные факты:</a:t>
            </a:r>
          </a:p>
          <a:p>
            <a:endParaRPr lang="ru-RU" sz="2400" b="1" dirty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В </a:t>
            </a:r>
            <a:r>
              <a:rPr lang="ru-RU" sz="2400" b="1" dirty="0">
                <a:solidFill>
                  <a:srgbClr val="002060"/>
                </a:solidFill>
              </a:rPr>
              <a:t>2014 году объем исследуемых сегментов составлял </a:t>
            </a:r>
            <a:r>
              <a:rPr lang="ru-RU" sz="2400" b="1" dirty="0" smtClean="0">
                <a:solidFill>
                  <a:srgbClr val="002060"/>
                </a:solidFill>
              </a:rPr>
              <a:t>около 1,1 </a:t>
            </a:r>
            <a:r>
              <a:rPr lang="ru-RU" sz="2400" b="1" dirty="0">
                <a:solidFill>
                  <a:srgbClr val="002060"/>
                </a:solidFill>
              </a:rPr>
              <a:t>трлн рублей</a:t>
            </a: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Экономика Рунета (2015/2016, предварительно) около 1,5 трлн рублей</a:t>
            </a: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Изменения 2015: </a:t>
            </a:r>
            <a:r>
              <a:rPr lang="en-US" sz="2400" b="1" dirty="0" smtClean="0">
                <a:solidFill>
                  <a:srgbClr val="002060"/>
                </a:solidFill>
              </a:rPr>
              <a:t>IaaS</a:t>
            </a:r>
            <a:r>
              <a:rPr lang="ru-RU" sz="2400" b="1" dirty="0" smtClean="0">
                <a:solidFill>
                  <a:srgbClr val="002060"/>
                </a:solidFill>
              </a:rPr>
              <a:t>,  ИТ-ВУЗы, индексы/коэффициенты/регионы и т.д.</a:t>
            </a:r>
          </a:p>
          <a:p>
            <a:endParaRPr lang="ru-RU" sz="2000" b="1" dirty="0">
              <a:solidFill>
                <a:srgbClr val="00206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ЭКОНОМИКАРУНЕТА.РФ/2015</a:t>
            </a:r>
          </a:p>
          <a:p>
            <a:endParaRPr lang="ru-RU" sz="2400" b="1" dirty="0">
              <a:solidFill>
                <a:srgbClr val="002060"/>
              </a:solidFill>
            </a:endParaRPr>
          </a:p>
          <a:p>
            <a:endParaRPr lang="ru-RU" sz="2400" b="1" dirty="0">
              <a:solidFill>
                <a:srgbClr val="002060"/>
              </a:solidFill>
            </a:endParaRP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96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00871" y="114300"/>
            <a:ext cx="6711497" cy="6610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Это</a:t>
            </a:r>
            <a:r>
              <a:rPr lang="ru-RU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объём</a:t>
            </a:r>
            <a:endParaRPr lang="ru-RU" sz="4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Экономики </a:t>
            </a:r>
            <a:r>
              <a:rPr lang="ru-RU" sz="4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lang="ru-RU" sz="48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унета</a:t>
            </a:r>
            <a:r>
              <a:rPr lang="ru-RU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endParaRPr lang="ru-RU" sz="4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ru-RU" sz="4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Смотрите, </a:t>
            </a:r>
            <a:endParaRPr lang="ru-RU" sz="4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какой он большой!</a:t>
            </a:r>
            <a:endParaRPr lang="ru-RU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56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7" y="0"/>
              <a:ext cx="12187066" cy="6858000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0" y="1"/>
              <a:ext cx="12192000" cy="164011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4935" y="5968503"/>
            <a:ext cx="121870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При реализации проекта используются средства государственной поддержки, выделенные в качестве гранта в соответствии с распоряжением Президента Российской Федерации от 01.04.2015 № 79-рп и на основании конкурса, проведенного Фондом ИСЭПИ.</a:t>
            </a:r>
            <a:endParaRPr lang="ru-RU" sz="1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0629" y="119838"/>
            <a:ext cx="92807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Экономика Рунета </a:t>
            </a:r>
            <a:r>
              <a:rPr lang="ru-RU" sz="2800" b="1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2015-2016</a:t>
            </a:r>
            <a:endParaRPr lang="en-US" sz="2800" b="1" dirty="0" smtClean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ru-RU" sz="1600" b="1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2000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Исследование </a:t>
            </a: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экономики рынков интернет-сервисов</a:t>
            </a:r>
            <a:b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контента в России</a:t>
            </a:r>
            <a:endParaRPr lang="ru-RU" sz="2000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73" y="500905"/>
            <a:ext cx="2206319" cy="6383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199060" y="2497798"/>
            <a:ext cx="2419350" cy="2409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704432" y="2433100"/>
            <a:ext cx="6892482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Сегмент «Маркетинг </a:t>
            </a:r>
            <a:r>
              <a:rPr lang="ru-RU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2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Реклама»*:</a:t>
            </a:r>
          </a:p>
          <a:p>
            <a:endParaRPr lang="ru-RU" sz="2800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0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Медийная</a:t>
            </a: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реклама</a:t>
            </a:r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0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Видеореклама</a:t>
            </a:r>
            <a:endParaRPr lang="ru-RU" sz="2000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Контекстная реклама</a:t>
            </a:r>
          </a:p>
          <a:p>
            <a:pPr marL="457200" indent="-457200">
              <a:buFontTx/>
              <a:buChar char="-"/>
            </a:pPr>
            <a:r>
              <a:rPr lang="en-US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SMM</a:t>
            </a:r>
          </a:p>
          <a:p>
            <a:pPr marL="457200" indent="-457200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Мобильная и </a:t>
            </a:r>
            <a:r>
              <a:rPr lang="en-US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web-</a:t>
            </a: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разработка</a:t>
            </a:r>
          </a:p>
          <a:p>
            <a:pPr marL="457200" indent="-457200">
              <a:buFontTx/>
              <a:buChar char="-"/>
            </a:pPr>
            <a:r>
              <a:rPr lang="en-US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SEO</a:t>
            </a:r>
          </a:p>
          <a:p>
            <a:pPr marL="457200" indent="-457200">
              <a:buFontTx/>
              <a:buChar char="-"/>
            </a:pPr>
            <a:endParaRPr lang="ru-RU" sz="2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*пропорция сохранена</a:t>
            </a:r>
            <a:endParaRPr lang="ru-RU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26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7" y="0"/>
              <a:ext cx="12187066" cy="6858000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0" y="1"/>
              <a:ext cx="12192000" cy="164011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4935" y="5968503"/>
            <a:ext cx="121870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При реализации проекта используются средства государственной поддержки, выделенные в качестве гранта в соответствии с распоряжением Президента Российской Федерации от 01.04.2015 № 79-рп и на основании конкурса, проведенного Фондом ИСЭПИ.</a:t>
            </a:r>
            <a:endParaRPr lang="ru-RU" sz="1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0629" y="119838"/>
            <a:ext cx="92807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Экономика Рунета </a:t>
            </a:r>
            <a:r>
              <a:rPr lang="ru-RU" sz="2800" b="1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2015-2016</a:t>
            </a:r>
            <a:endParaRPr lang="en-US" sz="2800" b="1" dirty="0" smtClean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ru-RU" sz="1600" b="1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2000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Исследование </a:t>
            </a: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экономики рынков интернет-сервисов</a:t>
            </a:r>
            <a:b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контента в России</a:t>
            </a:r>
            <a:endParaRPr lang="ru-RU" sz="2000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73" y="500905"/>
            <a:ext cx="2206319" cy="63830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666288" y="2636296"/>
            <a:ext cx="1209675" cy="657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704432" y="2433100"/>
            <a:ext cx="6892482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Сегмент «Инфраструктура»*:</a:t>
            </a:r>
          </a:p>
          <a:p>
            <a:endParaRPr lang="ru-RU" sz="2800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Домены</a:t>
            </a:r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Хостинг</a:t>
            </a:r>
          </a:p>
          <a:p>
            <a:pPr marL="457200" indent="-457200">
              <a:buFontTx/>
              <a:buChar char="-"/>
            </a:pPr>
            <a:r>
              <a:rPr lang="en-US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IaaS</a:t>
            </a:r>
          </a:p>
          <a:p>
            <a:pPr marL="457200" indent="-457200">
              <a:buFontTx/>
              <a:buChar char="-"/>
            </a:pPr>
            <a:r>
              <a:rPr lang="en-US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SaaS</a:t>
            </a:r>
          </a:p>
          <a:p>
            <a:pPr marL="457200" indent="-457200">
              <a:buFontTx/>
              <a:buChar char="-"/>
            </a:pPr>
            <a:endParaRPr lang="ru-RU" sz="2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*пропорция сохранена</a:t>
            </a:r>
            <a:endParaRPr lang="ru-RU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60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7" y="0"/>
              <a:ext cx="12187066" cy="6858000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0" y="1"/>
              <a:ext cx="12192000" cy="164011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4935" y="5968503"/>
            <a:ext cx="121870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При реализации проекта используются средства государственной поддержки, выделенные в качестве гранта в соответствии с распоряжением Президента Российской Федерации от 01.04.2015 № 79-рп и на основании конкурса, проведенного Фондом ИСЭПИ.</a:t>
            </a:r>
            <a:endParaRPr lang="ru-RU" sz="1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0629" y="119838"/>
            <a:ext cx="92807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Экономика Рунета </a:t>
            </a:r>
            <a:r>
              <a:rPr lang="ru-RU" sz="2800" b="1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2015-2016</a:t>
            </a:r>
            <a:endParaRPr lang="en-US" sz="2800" b="1" dirty="0" smtClean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ru-RU" sz="1600" b="1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2000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Исследование </a:t>
            </a: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экономики рынков интернет-сервисов</a:t>
            </a:r>
            <a:b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контента в России</a:t>
            </a:r>
            <a:endParaRPr lang="ru-RU" sz="2000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73" y="500905"/>
            <a:ext cx="2206319" cy="63830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343599" y="2352657"/>
            <a:ext cx="1857375" cy="1204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733460" y="2200875"/>
            <a:ext cx="6892482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Сегмент «Цифровой контент»*:</a:t>
            </a:r>
          </a:p>
          <a:p>
            <a:endParaRPr lang="ru-RU" sz="2800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Онлайн-видео</a:t>
            </a:r>
          </a:p>
          <a:p>
            <a:pPr marL="457200" indent="-457200">
              <a:buFontTx/>
              <a:buChar char="-"/>
            </a:pPr>
            <a:r>
              <a:rPr lang="ru-RU" sz="2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Онлайн-музыка</a:t>
            </a:r>
          </a:p>
          <a:p>
            <a:pPr marL="457200" indent="-457200">
              <a:buFontTx/>
              <a:buChar char="-"/>
            </a:pPr>
            <a:r>
              <a:rPr lang="ru-RU" sz="2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Электронные книги</a:t>
            </a:r>
          </a:p>
          <a:p>
            <a:pPr marL="457200" indent="-457200">
              <a:buFontTx/>
              <a:buChar char="-"/>
            </a:pPr>
            <a:r>
              <a:rPr lang="ru-RU" sz="2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Онлайн-игры</a:t>
            </a:r>
          </a:p>
          <a:p>
            <a:pPr marL="457200" indent="-457200">
              <a:buFontTx/>
              <a:buChar char="-"/>
            </a:pPr>
            <a:endParaRPr lang="ru-RU" sz="2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*пропорция сохранена</a:t>
            </a:r>
            <a:endParaRPr lang="ru-RU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48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7" y="0"/>
              <a:ext cx="12187066" cy="6858000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0" y="1"/>
              <a:ext cx="12192000" cy="164011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4935" y="5968503"/>
            <a:ext cx="121870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При реализации проекта используются средства государственной поддержки, выделенные в качестве гранта в соответствии с распоряжением Президента Российской Федерации от 01.04.2015 № 79-рп и на основании конкурса, проведенного Фондом ИСЭПИ.</a:t>
            </a:r>
            <a:endParaRPr lang="ru-RU" sz="1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0629" y="119838"/>
            <a:ext cx="92807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Экономика Рунета </a:t>
            </a:r>
            <a:r>
              <a:rPr lang="ru-RU" sz="2800" b="1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2015-2016</a:t>
            </a:r>
            <a:endParaRPr lang="en-US" sz="2800" b="1" dirty="0" smtClean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ru-RU" sz="1600" b="1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2000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Исследование </a:t>
            </a: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экономики рынков интернет-сервисов</a:t>
            </a:r>
            <a:b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контента в России</a:t>
            </a:r>
            <a:endParaRPr lang="ru-RU" sz="2000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73" y="500905"/>
            <a:ext cx="2206319" cy="6383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704431" y="1838014"/>
            <a:ext cx="731339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Сегмент «Электронная коммерция»*:</a:t>
            </a:r>
          </a:p>
          <a:p>
            <a:endParaRPr lang="ru-RU" sz="2800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Интернет-торговля</a:t>
            </a:r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Онлайн-трэвел</a:t>
            </a:r>
          </a:p>
          <a:p>
            <a:pPr marL="457200" indent="-457200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Прочие услуги: такси/купоны/</a:t>
            </a:r>
            <a:r>
              <a:rPr lang="ru-RU" sz="20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проч</a:t>
            </a: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….</a:t>
            </a:r>
          </a:p>
          <a:p>
            <a:endParaRPr lang="ru-RU" sz="2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*пропорция сохранена</a:t>
            </a:r>
            <a:endParaRPr lang="ru-RU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67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30629" y="119838"/>
            <a:ext cx="92807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Экономика Рунета </a:t>
            </a:r>
            <a:r>
              <a:rPr lang="ru-RU" sz="2800" b="1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2015-2016</a:t>
            </a:r>
            <a:endParaRPr lang="en-US" sz="2800" b="1" dirty="0" smtClean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ru-RU" sz="1600" b="1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2000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Исследование </a:t>
            </a: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экономики рынков интернет-сервисов</a:t>
            </a:r>
            <a:b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контента в России</a:t>
            </a:r>
            <a:endParaRPr lang="ru-RU" sz="2000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18394" y="634915"/>
            <a:ext cx="5575302" cy="53851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693735" y="2788898"/>
            <a:ext cx="297870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Российский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</a:t>
            </a:r>
            <a:r>
              <a:rPr lang="en-US" sz="32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ru-RU" sz="32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</a:t>
            </a:r>
            <a:r>
              <a:rPr lang="en-US" sz="3200" b="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ommerce</a:t>
            </a:r>
            <a:r>
              <a:rPr lang="en-US" sz="32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2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3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21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05315" y="142421"/>
            <a:ext cx="6480000" cy="648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ВВП </a:t>
            </a:r>
            <a:r>
              <a:rPr lang="ru-RU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России </a:t>
            </a:r>
            <a:endParaRPr lang="ru-RU" sz="4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</a:t>
            </a:r>
            <a:r>
              <a:rPr lang="ru-RU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2015 год</a:t>
            </a:r>
            <a:endParaRPr lang="ru-RU" sz="4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88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77886" y="378000"/>
            <a:ext cx="6480000" cy="648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ВВП </a:t>
            </a:r>
            <a:r>
              <a:rPr lang="ru-RU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России </a:t>
            </a:r>
            <a:endParaRPr lang="ru-RU" sz="4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</a:t>
            </a:r>
            <a:r>
              <a:rPr lang="ru-RU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2015 год</a:t>
            </a:r>
            <a:endParaRPr lang="ru-RU" sz="4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5400000">
            <a:off x="3099086" y="-43200"/>
            <a:ext cx="648000" cy="14904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205573" y="444724"/>
            <a:ext cx="36407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Экономика </a:t>
            </a:r>
            <a:r>
              <a:rPr lang="ru-RU" sz="28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рунета</a:t>
            </a:r>
            <a:endParaRPr lang="ru-RU" sz="2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28127" y="967944"/>
            <a:ext cx="20601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2,3% ВВП</a:t>
            </a:r>
            <a:endParaRPr lang="ru-RU" sz="2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73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ic.tatarstan.ru/file/%D0%93%D0%BE%D1%80%D0%BE%D0%B4%20%D0%B8%D0%BD%D0%BD%D0%BE%D0%BF%D0%BE%D0%BB%D0%B8%D1%8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15"/>
          <a:stretch/>
        </p:blipFill>
        <p:spPr bwMode="auto">
          <a:xfrm>
            <a:off x="0" y="-36284"/>
            <a:ext cx="13411338" cy="6894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5750" y="5714678"/>
            <a:ext cx="13315950" cy="84023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5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РЕГИОНАЛЬНАЯ КОНЪЮНКТУРА   </a:t>
            </a:r>
          </a:p>
        </p:txBody>
      </p:sp>
    </p:spTree>
    <p:extLst>
      <p:ext uri="{BB962C8B-B14F-4D97-AF65-F5344CB8AC3E}">
        <p14:creationId xmlns:p14="http://schemas.microsoft.com/office/powerpoint/2010/main" val="413749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7" y="0"/>
              <a:ext cx="12187066" cy="6858000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0" y="1"/>
              <a:ext cx="12192000" cy="164011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4935" y="5968503"/>
            <a:ext cx="121870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При реализации проекта используются средства государственной поддержки, выделенные в качестве гранта в соответствии с распоряжением Президента Российской Федерации от 01.04.2015 № 79-рп и на основании конкурса, проведенного Фондом ИСЭПИ.</a:t>
            </a:r>
            <a:endParaRPr lang="ru-RU" sz="1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0629" y="119838"/>
            <a:ext cx="92807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Экономика Рунета </a:t>
            </a:r>
            <a:r>
              <a:rPr lang="ru-RU" sz="2800" b="1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2015-2016</a:t>
            </a:r>
            <a:endParaRPr lang="en-US" sz="2800" b="1" dirty="0" smtClean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ru-RU" sz="1600" b="1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2000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Исследование </a:t>
            </a: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экономики рынков интернет-сервисов</a:t>
            </a:r>
            <a:b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контента в России</a:t>
            </a:r>
            <a:endParaRPr lang="ru-RU" sz="2000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73" y="500905"/>
            <a:ext cx="2206319" cy="638306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 rotWithShape="1">
          <a:blip r:embed="rId4"/>
          <a:srcRect l="12840" t="20022" r="13594" b="12230"/>
          <a:stretch/>
        </p:blipFill>
        <p:spPr bwMode="auto">
          <a:xfrm>
            <a:off x="1841997" y="1624670"/>
            <a:ext cx="8434115" cy="43438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9403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7" y="0"/>
              <a:ext cx="12187066" cy="6858000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0" y="1"/>
              <a:ext cx="12192000" cy="164011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4935" y="5968503"/>
            <a:ext cx="121870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При реализации проекта используются средства государственной поддержки, выделенные в качестве гранта в соответствии с распоряжением Президента Российской Федерации от 01.04.2015 № 79-рп и на основании конкурса, проведенного Фондом ИСЭПИ.</a:t>
            </a:r>
            <a:endParaRPr lang="ru-RU" sz="1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0629" y="119838"/>
            <a:ext cx="92807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Экономика Рунета </a:t>
            </a:r>
            <a:r>
              <a:rPr lang="ru-RU" sz="2800" b="1" dirty="0" smtClean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2015-2016</a:t>
            </a:r>
            <a:endParaRPr lang="en-US" sz="2800" b="1" dirty="0" smtClean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ru-RU" sz="16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2000" dirty="0" smtClean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Исследование </a:t>
            </a:r>
            <a:r>
              <a:rPr lang="ru-RU" sz="20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экономики рынков интернет-сервисов</a:t>
            </a:r>
            <a:br>
              <a:rPr lang="ru-RU" sz="20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контента в России</a:t>
            </a:r>
            <a:endParaRPr lang="ru-RU" sz="20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73" y="500905"/>
            <a:ext cx="2206319" cy="638306"/>
          </a:xfrm>
          <a:prstGeom prst="rect">
            <a:avLst/>
          </a:prstGeom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2455031"/>
              </p:ext>
            </p:extLst>
          </p:nvPr>
        </p:nvGraphicFramePr>
        <p:xfrm>
          <a:off x="323850" y="1688947"/>
          <a:ext cx="11579742" cy="4284940"/>
        </p:xfrm>
        <a:graphic>
          <a:graphicData uri="http://schemas.openxmlformats.org/drawingml/2006/table">
            <a:tbl>
              <a:tblPr firstRow="1" firstCol="1" bandRow="1">
                <a:tableStyleId>{74C1A8A3-306A-4EB7-A6B1-4F7E0EB9C5D6}</a:tableStyleId>
              </a:tblPr>
              <a:tblGrid>
                <a:gridCol w="4197943">
                  <a:extLst>
                    <a:ext uri="{9D8B030D-6E8A-4147-A177-3AD203B41FA5}">
                      <a16:colId xmlns:a16="http://schemas.microsoft.com/office/drawing/2014/main" val="4164135689"/>
                    </a:ext>
                  </a:extLst>
                </a:gridCol>
                <a:gridCol w="3688757">
                  <a:extLst>
                    <a:ext uri="{9D8B030D-6E8A-4147-A177-3AD203B41FA5}">
                      <a16:colId xmlns:a16="http://schemas.microsoft.com/office/drawing/2014/main" val="3619285116"/>
                    </a:ext>
                  </a:extLst>
                </a:gridCol>
                <a:gridCol w="3693042">
                  <a:extLst>
                    <a:ext uri="{9D8B030D-6E8A-4147-A177-3AD203B41FA5}">
                      <a16:colId xmlns:a16="http://schemas.microsoft.com/office/drawing/2014/main" val="2771429342"/>
                    </a:ext>
                  </a:extLst>
                </a:gridCol>
              </a:tblGrid>
              <a:tr h="4708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Регион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56" marR="45556" marT="45556" marB="45556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Доля тех, кто выходит в интернет с мобильных устройств хотя бы раз в месяц, среди населения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56" marR="45556" marT="45556" marB="4555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Доля тех, кто выходит в интернет хотя бы раз в месяц</a:t>
                      </a:r>
                      <a:r>
                        <a:rPr lang="ru-RU" sz="1200" dirty="0" smtClean="0">
                          <a:effectLst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среди населения, %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91" marR="9491" marT="9491" marB="9491"/>
                </a:tc>
                <a:extLst>
                  <a:ext uri="{0D108BD9-81ED-4DB2-BD59-A6C34878D82A}">
                    <a16:rowId xmlns:a16="http://schemas.microsoft.com/office/drawing/2014/main" val="1089288568"/>
                  </a:ext>
                </a:extLst>
              </a:tr>
              <a:tr h="3821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Москва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56" marR="45556" marT="45556" marB="45556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61%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56" marR="45556" marT="45556" marB="4555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77%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91" marR="9491" marT="9491" marB="9491" anchor="ctr"/>
                </a:tc>
                <a:extLst>
                  <a:ext uri="{0D108BD9-81ED-4DB2-BD59-A6C34878D82A}">
                    <a16:rowId xmlns:a16="http://schemas.microsoft.com/office/drawing/2014/main" val="3572686512"/>
                  </a:ext>
                </a:extLst>
              </a:tr>
              <a:tr h="3821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Центральный ФО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56" marR="45556" marT="45556" marB="45556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46%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56" marR="45556" marT="45556" marB="4555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64%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91" marR="9491" marT="9491" marB="9491" anchor="ctr"/>
                </a:tc>
                <a:extLst>
                  <a:ext uri="{0D108BD9-81ED-4DB2-BD59-A6C34878D82A}">
                    <a16:rowId xmlns:a16="http://schemas.microsoft.com/office/drawing/2014/main" val="3677177373"/>
                  </a:ext>
                </a:extLst>
              </a:tr>
              <a:tr h="3821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Санкт-Петербург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56" marR="45556" marT="45556" marB="45556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56%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56" marR="45556" marT="45556" marB="4555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77%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91" marR="9491" marT="9491" marB="9491" anchor="ctr"/>
                </a:tc>
                <a:extLst>
                  <a:ext uri="{0D108BD9-81ED-4DB2-BD59-A6C34878D82A}">
                    <a16:rowId xmlns:a16="http://schemas.microsoft.com/office/drawing/2014/main" val="1213401816"/>
                  </a:ext>
                </a:extLst>
              </a:tr>
              <a:tr h="3821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Северо-Западный ФО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56" marR="45556" marT="45556" marB="45556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43%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56" marR="45556" marT="45556" marB="4555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71%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91" marR="9491" marT="9491" marB="9491" anchor="ctr"/>
                </a:tc>
                <a:extLst>
                  <a:ext uri="{0D108BD9-81ED-4DB2-BD59-A6C34878D82A}">
                    <a16:rowId xmlns:a16="http://schemas.microsoft.com/office/drawing/2014/main" val="583660823"/>
                  </a:ext>
                </a:extLst>
              </a:tr>
              <a:tr h="3821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Южный ФО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56" marR="45556" marT="45556" marB="45556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45%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56" marR="45556" marT="45556" marB="4555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67%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91" marR="9491" marT="9491" marB="9491" anchor="ctr"/>
                </a:tc>
                <a:extLst>
                  <a:ext uri="{0D108BD9-81ED-4DB2-BD59-A6C34878D82A}">
                    <a16:rowId xmlns:a16="http://schemas.microsoft.com/office/drawing/2014/main" val="3138836096"/>
                  </a:ext>
                </a:extLst>
              </a:tr>
              <a:tr h="3821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Северо-Кавказский ФО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56" marR="45556" marT="45556" marB="45556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52%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56" marR="45556" marT="45556" marB="4555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64%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91" marR="9491" marT="9491" marB="9491" anchor="ctr"/>
                </a:tc>
                <a:extLst>
                  <a:ext uri="{0D108BD9-81ED-4DB2-BD59-A6C34878D82A}">
                    <a16:rowId xmlns:a16="http://schemas.microsoft.com/office/drawing/2014/main" val="454253243"/>
                  </a:ext>
                </a:extLst>
              </a:tr>
              <a:tr h="3821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Южный и </a:t>
                      </a:r>
                      <a:r>
                        <a:rPr lang="ru-RU" sz="1800" dirty="0" smtClean="0">
                          <a:effectLst/>
                        </a:rPr>
                        <a:t>СКФО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56" marR="45556" marT="45556" marB="45556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48%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56" marR="45556" marT="45556" marB="4555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66%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91" marR="9491" marT="9491" marB="9491" anchor="ctr"/>
                </a:tc>
                <a:extLst>
                  <a:ext uri="{0D108BD9-81ED-4DB2-BD59-A6C34878D82A}">
                    <a16:rowId xmlns:a16="http://schemas.microsoft.com/office/drawing/2014/main" val="494867442"/>
                  </a:ext>
                </a:extLst>
              </a:tr>
              <a:tr h="3821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Приволжский ФО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56" marR="45556" marT="45556" marB="45556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45%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56" marR="45556" marT="45556" marB="4555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67%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91" marR="9491" marT="9491" marB="9491" anchor="ctr"/>
                </a:tc>
                <a:extLst>
                  <a:ext uri="{0D108BD9-81ED-4DB2-BD59-A6C34878D82A}">
                    <a16:rowId xmlns:a16="http://schemas.microsoft.com/office/drawing/2014/main" val="3889912738"/>
                  </a:ext>
                </a:extLst>
              </a:tr>
              <a:tr h="3821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Уральский ФО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56" marR="45556" marT="45556" marB="45556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48%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56" marR="45556" marT="45556" marB="4555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63%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91" marR="9491" marT="9491" marB="9491" anchor="ctr"/>
                </a:tc>
                <a:extLst>
                  <a:ext uri="{0D108BD9-81ED-4DB2-BD59-A6C34878D82A}">
                    <a16:rowId xmlns:a16="http://schemas.microsoft.com/office/drawing/2014/main" val="3361455931"/>
                  </a:ext>
                </a:extLst>
              </a:tr>
              <a:tr h="3692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Сибирский ФО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56" marR="45556" marT="45556" marB="45556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44%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56" marR="45556" marT="45556" marB="4555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67%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91" marR="9491" marT="9491" marB="9491" anchor="ctr"/>
                </a:tc>
                <a:extLst>
                  <a:ext uri="{0D108BD9-81ED-4DB2-BD59-A6C34878D82A}">
                    <a16:rowId xmlns:a16="http://schemas.microsoft.com/office/drawing/2014/main" val="19048019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946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0"/>
            <a:ext cx="3802743" cy="6857999"/>
            <a:chOff x="0" y="0"/>
            <a:chExt cx="3802743" cy="685799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3802743" cy="685799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245" y="290446"/>
              <a:ext cx="2206319" cy="638306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64"/>
          <a:stretch/>
        </p:blipFill>
        <p:spPr>
          <a:xfrm>
            <a:off x="3788229" y="0"/>
            <a:ext cx="8401304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227102"/>
              </p:ext>
            </p:extLst>
          </p:nvPr>
        </p:nvGraphicFramePr>
        <p:xfrm>
          <a:off x="4238624" y="1219197"/>
          <a:ext cx="7267575" cy="4507965"/>
        </p:xfrm>
        <a:graphic>
          <a:graphicData uri="http://schemas.openxmlformats.org/drawingml/2006/table">
            <a:tbl>
              <a:tblPr firstRow="1" firstCol="1" bandRow="1">
                <a:tableStyleId>{35758FB7-9AC5-4552-8A53-C91805E547FA}</a:tableStyleId>
              </a:tblPr>
              <a:tblGrid>
                <a:gridCol w="2802675">
                  <a:extLst>
                    <a:ext uri="{9D8B030D-6E8A-4147-A177-3AD203B41FA5}">
                      <a16:colId xmlns:a16="http://schemas.microsoft.com/office/drawing/2014/main" val="4252778524"/>
                    </a:ext>
                  </a:extLst>
                </a:gridCol>
                <a:gridCol w="1472150">
                  <a:extLst>
                    <a:ext uri="{9D8B030D-6E8A-4147-A177-3AD203B41FA5}">
                      <a16:colId xmlns:a16="http://schemas.microsoft.com/office/drawing/2014/main" val="290582288"/>
                    </a:ext>
                  </a:extLst>
                </a:gridCol>
                <a:gridCol w="1472150">
                  <a:extLst>
                    <a:ext uri="{9D8B030D-6E8A-4147-A177-3AD203B41FA5}">
                      <a16:colId xmlns:a16="http://schemas.microsoft.com/office/drawing/2014/main" val="3717042473"/>
                    </a:ext>
                  </a:extLst>
                </a:gridCol>
                <a:gridCol w="1520600">
                  <a:extLst>
                    <a:ext uri="{9D8B030D-6E8A-4147-A177-3AD203B41FA5}">
                      <a16:colId xmlns:a16="http://schemas.microsoft.com/office/drawing/2014/main" val="812708791"/>
                    </a:ext>
                  </a:extLst>
                </a:gridCol>
              </a:tblGrid>
              <a:tr h="11168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Федеральный округ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Количество ВУЗов в ФО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Доля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ИТ-ВУЗов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18924056"/>
                  </a:ext>
                </a:extLst>
              </a:tr>
              <a:tr h="3669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ИТ-ВУЗов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Всего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854864"/>
                  </a:ext>
                </a:extLst>
              </a:tr>
              <a:tr h="3669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ЦФО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783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38%</a:t>
                      </a:r>
                      <a:endParaRPr lang="ru-RU" sz="2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5465765"/>
                  </a:ext>
                </a:extLst>
              </a:tr>
              <a:tr h="3669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СЗФО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32%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72363398"/>
                  </a:ext>
                </a:extLst>
              </a:tr>
              <a:tr h="3669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ПФО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487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39%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81130057"/>
                  </a:ext>
                </a:extLst>
              </a:tr>
              <a:tr h="3669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УФО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35%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58898361"/>
                  </a:ext>
                </a:extLst>
              </a:tr>
              <a:tr h="3669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СФО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73677958"/>
                  </a:ext>
                </a:extLst>
              </a:tr>
              <a:tr h="3669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ДФО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72557918"/>
                  </a:ext>
                </a:extLst>
              </a:tr>
              <a:tr h="3669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СКФО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65560338"/>
                  </a:ext>
                </a:extLst>
              </a:tr>
              <a:tr h="3669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ЮФО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35%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8723611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66724" y="1219197"/>
            <a:ext cx="3088566" cy="356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ИТ-специальность можно </a:t>
            </a:r>
            <a:r>
              <a:rPr lang="ru-RU" sz="2800" b="1" dirty="0" smtClean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получить</a:t>
            </a:r>
            <a:endParaRPr lang="en-US" sz="2800" b="1" dirty="0" smtClean="0">
              <a:solidFill>
                <a:schemeClr val="bg1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в </a:t>
            </a:r>
            <a:r>
              <a:rPr lang="ru-RU" sz="2800" b="1" dirty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каждом третьем </a:t>
            </a:r>
            <a:r>
              <a:rPr lang="ru-RU" sz="2800" b="1" dirty="0" smtClean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вузе</a:t>
            </a:r>
            <a:r>
              <a:rPr lang="en-US" sz="2800" b="1" dirty="0" smtClean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РФ.</a:t>
            </a:r>
            <a:endParaRPr lang="ru-RU" sz="2800" b="1" dirty="0">
              <a:solidFill>
                <a:schemeClr val="bg1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476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0"/>
            <a:ext cx="3802743" cy="6857999"/>
            <a:chOff x="0" y="0"/>
            <a:chExt cx="3802743" cy="685799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3802743" cy="685799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245" y="290446"/>
              <a:ext cx="2206319" cy="638306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64"/>
          <a:stretch/>
        </p:blipFill>
        <p:spPr>
          <a:xfrm>
            <a:off x="3788229" y="0"/>
            <a:ext cx="8401304" cy="6858000"/>
          </a:xfrm>
          <a:prstGeom prst="rect">
            <a:avLst/>
          </a:prstGeom>
        </p:spPr>
      </p:pic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400880804"/>
              </p:ext>
            </p:extLst>
          </p:nvPr>
        </p:nvGraphicFramePr>
        <p:xfrm>
          <a:off x="4498340" y="1181100"/>
          <a:ext cx="7236460" cy="5257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08215" y="1828798"/>
            <a:ext cx="2971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C</a:t>
            </a:r>
            <a:r>
              <a:rPr lang="ru-RU" sz="28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редний</a:t>
            </a:r>
            <a:r>
              <a:rPr lang="ru-RU" sz="2800" b="1" dirty="0" smtClean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балл ЕГЭ, который является проходным для обучения в </a:t>
            </a:r>
            <a:r>
              <a:rPr lang="ru-RU" sz="2800" b="1" dirty="0" smtClean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ИТ-ВУЗе</a:t>
            </a:r>
            <a:endParaRPr lang="ru-RU" sz="28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0761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0"/>
            <a:ext cx="3802743" cy="6857999"/>
            <a:chOff x="0" y="0"/>
            <a:chExt cx="3802743" cy="6857999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3802743" cy="685799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245" y="290446"/>
              <a:ext cx="2206319" cy="638306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6"/>
          <a:stretch/>
        </p:blipFill>
        <p:spPr>
          <a:xfrm>
            <a:off x="3759199" y="0"/>
            <a:ext cx="8430333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02429" y="1481321"/>
            <a:ext cx="2797883" cy="3450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Зарплатный «рейтинг» ВУЗов </a:t>
            </a:r>
            <a:r>
              <a:rPr lang="en-US" sz="24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SuperJob</a:t>
            </a:r>
            <a:endParaRPr lang="en-US" sz="2400" b="1" dirty="0" smtClean="0">
              <a:solidFill>
                <a:schemeClr val="bg1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2400" b="1" dirty="0">
              <a:solidFill>
                <a:schemeClr val="bg1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2400" b="1" dirty="0" smtClean="0">
              <a:solidFill>
                <a:schemeClr val="bg1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(</a:t>
            </a:r>
            <a:r>
              <a:rPr lang="ru-RU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только </a:t>
            </a:r>
            <a:r>
              <a:rPr lang="ru-RU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вузы ПФО</a:t>
            </a:r>
            <a:r>
              <a:rPr lang="ru-RU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)</a:t>
            </a:r>
            <a:endParaRPr lang="ru-RU" sz="2400" b="1" dirty="0">
              <a:solidFill>
                <a:schemeClr val="bg1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479758"/>
              </p:ext>
            </p:extLst>
          </p:nvPr>
        </p:nvGraphicFramePr>
        <p:xfrm>
          <a:off x="3947886" y="290432"/>
          <a:ext cx="7987440" cy="6266833"/>
        </p:xfrm>
        <a:graphic>
          <a:graphicData uri="http://schemas.openxmlformats.org/drawingml/2006/table">
            <a:tbl>
              <a:tblPr firstRow="1" firstCol="1" bandRow="1">
                <a:tableStyleId>{125E5076-3810-47DD-B79F-674D7AD40C01}</a:tableStyleId>
              </a:tblPr>
              <a:tblGrid>
                <a:gridCol w="4688114">
                  <a:extLst>
                    <a:ext uri="{9D8B030D-6E8A-4147-A177-3AD203B41FA5}">
                      <a16:colId xmlns:a16="http://schemas.microsoft.com/office/drawing/2014/main" val="2634990610"/>
                    </a:ext>
                  </a:extLst>
                </a:gridCol>
                <a:gridCol w="1436914">
                  <a:extLst>
                    <a:ext uri="{9D8B030D-6E8A-4147-A177-3AD203B41FA5}">
                      <a16:colId xmlns:a16="http://schemas.microsoft.com/office/drawing/2014/main" val="1782006183"/>
                    </a:ext>
                  </a:extLst>
                </a:gridCol>
                <a:gridCol w="885372">
                  <a:extLst>
                    <a:ext uri="{9D8B030D-6E8A-4147-A177-3AD203B41FA5}">
                      <a16:colId xmlns:a16="http://schemas.microsoft.com/office/drawing/2014/main" val="3535915096"/>
                    </a:ext>
                  </a:extLst>
                </a:gridCol>
                <a:gridCol w="977040">
                  <a:extLst>
                    <a:ext uri="{9D8B030D-6E8A-4147-A177-3AD203B41FA5}">
                      <a16:colId xmlns:a16="http://schemas.microsoft.com/office/drawing/2014/main" val="551069329"/>
                    </a:ext>
                  </a:extLst>
                </a:gridCol>
              </a:tblGrid>
              <a:tr h="12379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600" u="none" strike="noStrike" dirty="0">
                          <a:effectLst/>
                        </a:rPr>
                        <a:t>Вуз</a:t>
                      </a:r>
                      <a:endParaRPr lang="ru-RU" sz="3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1" marR="4071" marT="407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 dirty="0">
                          <a:effectLst/>
                        </a:rPr>
                        <a:t>Город</a:t>
                      </a:r>
                      <a:endParaRPr lang="ru-RU" sz="2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1" marR="4071" marT="407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 Зарплата 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1" marR="4071" marT="4071" marB="0" vert="vert27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Остались в городе обучения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1" marR="4071" marT="4071" marB="0" vert="vert27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452594"/>
                  </a:ext>
                </a:extLst>
              </a:tr>
              <a:tr h="420727">
                <a:tc>
                  <a:txBody>
                    <a:bodyPr/>
                    <a:lstStyle/>
                    <a:p>
                      <a:pPr marL="174625" indent="0" algn="l" fontAlgn="ctr"/>
                      <a:r>
                        <a:rPr lang="ru-RU" sz="14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Ульяновский государственный университет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Ульяновск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73 000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81%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extLst>
                  <a:ext uri="{0D108BD9-81ED-4DB2-BD59-A6C34878D82A}">
                    <a16:rowId xmlns:a16="http://schemas.microsoft.com/office/drawing/2014/main" val="1881887506"/>
                  </a:ext>
                </a:extLst>
              </a:tr>
              <a:tr h="477853">
                <a:tc>
                  <a:txBody>
                    <a:bodyPr/>
                    <a:lstStyle/>
                    <a:p>
                      <a:pPr marL="174625" indent="0" algn="l" fontAlgn="ctr"/>
                      <a:r>
                        <a:rPr lang="ru-RU" sz="14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Уфимский государственный авиационный технический университет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Уфа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79 000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78%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extLst>
                  <a:ext uri="{0D108BD9-81ED-4DB2-BD59-A6C34878D82A}">
                    <a16:rowId xmlns:a16="http://schemas.microsoft.com/office/drawing/2014/main" val="4025963501"/>
                  </a:ext>
                </a:extLst>
              </a:tr>
              <a:tr h="420727">
                <a:tc>
                  <a:txBody>
                    <a:bodyPr/>
                    <a:lstStyle/>
                    <a:p>
                      <a:pPr marL="174625" indent="0" algn="l" fontAlgn="ctr"/>
                      <a:r>
                        <a:rPr lang="ru-RU" sz="14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Пензенский государственный университет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Пенза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69 000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75%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extLst>
                  <a:ext uri="{0D108BD9-81ED-4DB2-BD59-A6C34878D82A}">
                    <a16:rowId xmlns:a16="http://schemas.microsoft.com/office/drawing/2014/main" val="63184374"/>
                  </a:ext>
                </a:extLst>
              </a:tr>
              <a:tr h="420727">
                <a:tc>
                  <a:txBody>
                    <a:bodyPr/>
                    <a:lstStyle/>
                    <a:p>
                      <a:pPr marL="174625" indent="0" algn="l" fontAlgn="ctr"/>
                      <a:r>
                        <a:rPr lang="ru-RU" sz="14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Казанский (Приволжский) федеральный университет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Казань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76 000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70%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extLst>
                  <a:ext uri="{0D108BD9-81ED-4DB2-BD59-A6C34878D82A}">
                    <a16:rowId xmlns:a16="http://schemas.microsoft.com/office/drawing/2014/main" val="2486889852"/>
                  </a:ext>
                </a:extLst>
              </a:tr>
              <a:tr h="477853">
                <a:tc>
                  <a:txBody>
                    <a:bodyPr/>
                    <a:lstStyle/>
                    <a:p>
                      <a:pPr marL="174625" indent="0" algn="l" fontAlgn="ctr"/>
                      <a:r>
                        <a:rPr lang="ru-RU" sz="14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Ижевский государственный технический университет имени М.Т. Калашникова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Ижевск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73 000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66%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extLst>
                  <a:ext uri="{0D108BD9-81ED-4DB2-BD59-A6C34878D82A}">
                    <a16:rowId xmlns:a16="http://schemas.microsoft.com/office/drawing/2014/main" val="921195898"/>
                  </a:ext>
                </a:extLst>
              </a:tr>
              <a:tr h="420727">
                <a:tc>
                  <a:txBody>
                    <a:bodyPr/>
                    <a:lstStyle/>
                    <a:p>
                      <a:pPr marL="174625" indent="0" algn="l" fontAlgn="ctr"/>
                      <a:r>
                        <a:rPr lang="ru-RU" sz="14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Ульяновский государственный технический университет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Ульяновск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72 000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65%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extLst>
                  <a:ext uri="{0D108BD9-81ED-4DB2-BD59-A6C34878D82A}">
                    <a16:rowId xmlns:a16="http://schemas.microsoft.com/office/drawing/2014/main" val="565530167"/>
                  </a:ext>
                </a:extLst>
              </a:tr>
              <a:tr h="420727">
                <a:tc>
                  <a:txBody>
                    <a:bodyPr/>
                    <a:lstStyle/>
                    <a:p>
                      <a:pPr marL="174625" indent="0" algn="l" fontAlgn="ctr"/>
                      <a:r>
                        <a:rPr lang="ru-RU" sz="14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Оренбургский государственный университет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Оренбург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69 000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65%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extLst>
                  <a:ext uri="{0D108BD9-81ED-4DB2-BD59-A6C34878D82A}">
                    <a16:rowId xmlns:a16="http://schemas.microsoft.com/office/drawing/2014/main" val="4218722828"/>
                  </a:ext>
                </a:extLst>
              </a:tr>
              <a:tr h="477853">
                <a:tc>
                  <a:txBody>
                    <a:bodyPr/>
                    <a:lstStyle/>
                    <a:p>
                      <a:pPr marL="174625" indent="0" algn="l" fontAlgn="ctr"/>
                      <a:r>
                        <a:rPr lang="ru-RU" sz="14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Саратовский государственный технический университет имени Ю.А. Гагарина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Саратов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75 000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64%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extLst>
                  <a:ext uri="{0D108BD9-81ED-4DB2-BD59-A6C34878D82A}">
                    <a16:rowId xmlns:a16="http://schemas.microsoft.com/office/drawing/2014/main" val="2371307677"/>
                  </a:ext>
                </a:extLst>
              </a:tr>
              <a:tr h="827436">
                <a:tc>
                  <a:txBody>
                    <a:bodyPr/>
                    <a:lstStyle/>
                    <a:p>
                      <a:pPr marL="174625" indent="0" algn="l" fontAlgn="ctr"/>
                      <a:r>
                        <a:rPr lang="ru-RU" sz="14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Самарский государственный аэрокосмический университет имени академика С.П. </a:t>
                      </a:r>
                      <a:r>
                        <a:rPr lang="ru-RU" sz="14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Королёва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Самара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69 000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64%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extLst>
                  <a:ext uri="{0D108BD9-81ED-4DB2-BD59-A6C34878D82A}">
                    <a16:rowId xmlns:a16="http://schemas.microsoft.com/office/drawing/2014/main" val="3165706692"/>
                  </a:ext>
                </a:extLst>
              </a:tr>
              <a:tr h="420727">
                <a:tc>
                  <a:txBody>
                    <a:bodyPr/>
                    <a:lstStyle/>
                    <a:p>
                      <a:pPr marL="174625" indent="0" algn="l" fontAlgn="ctr"/>
                      <a:r>
                        <a:rPr lang="ru-RU" sz="14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Волгоградский государственный технический </a:t>
                      </a:r>
                      <a:r>
                        <a:rPr lang="ru-RU" sz="14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университет</a:t>
                      </a:r>
                    </a:p>
                    <a:p>
                      <a:pPr marL="174625" indent="0" algn="l" fontAlgn="ctr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Волгоград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70 000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56%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71" marR="4071" marT="4071" marB="0" anchor="ctr"/>
                </a:tc>
                <a:extLst>
                  <a:ext uri="{0D108BD9-81ED-4DB2-BD59-A6C34878D82A}">
                    <a16:rowId xmlns:a16="http://schemas.microsoft.com/office/drawing/2014/main" val="3175574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5858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0"/>
            <a:ext cx="3802743" cy="6857999"/>
            <a:chOff x="0" y="0"/>
            <a:chExt cx="3802743" cy="6857999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3802743" cy="685799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245" y="290446"/>
              <a:ext cx="2206319" cy="638306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3"/>
          <a:stretch/>
        </p:blipFill>
        <p:spPr>
          <a:xfrm>
            <a:off x="3802743" y="0"/>
            <a:ext cx="838679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83492" y="949735"/>
            <a:ext cx="2797883" cy="3706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solidFill>
                  <a:schemeClr val="bg1"/>
                </a:solidFill>
              </a:rPr>
              <a:t>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2400" b="1" dirty="0">
              <a:solidFill>
                <a:schemeClr val="bg1"/>
              </a:solidFill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bg1"/>
                </a:solidFill>
              </a:rPr>
              <a:t>Рейтинг </a:t>
            </a:r>
            <a:r>
              <a:rPr lang="en-US" sz="2400" b="1" dirty="0" smtClean="0">
                <a:solidFill>
                  <a:schemeClr val="bg1"/>
                </a:solidFill>
              </a:rPr>
              <a:t>Tagline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2400" b="1" dirty="0">
              <a:solidFill>
                <a:schemeClr val="bg1"/>
              </a:solidFill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2400" b="1" dirty="0" smtClean="0">
              <a:solidFill>
                <a:schemeClr val="bg1"/>
              </a:solidFill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bg1"/>
                </a:solidFill>
              </a:rPr>
              <a:t>Разница зарплат в Москве и регионах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3342698"/>
              </p:ext>
            </p:extLst>
          </p:nvPr>
        </p:nvGraphicFramePr>
        <p:xfrm>
          <a:off x="4078516" y="1666594"/>
          <a:ext cx="7968341" cy="412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8057">
                  <a:extLst>
                    <a:ext uri="{9D8B030D-6E8A-4147-A177-3AD203B41FA5}">
                      <a16:colId xmlns:a16="http://schemas.microsoft.com/office/drawing/2014/main" val="4203769610"/>
                    </a:ext>
                  </a:extLst>
                </a:gridCol>
                <a:gridCol w="1328058">
                  <a:extLst>
                    <a:ext uri="{9D8B030D-6E8A-4147-A177-3AD203B41FA5}">
                      <a16:colId xmlns:a16="http://schemas.microsoft.com/office/drawing/2014/main" val="965735526"/>
                    </a:ext>
                  </a:extLst>
                </a:gridCol>
                <a:gridCol w="1350656">
                  <a:extLst>
                    <a:ext uri="{9D8B030D-6E8A-4147-A177-3AD203B41FA5}">
                      <a16:colId xmlns:a16="http://schemas.microsoft.com/office/drawing/2014/main" val="2296526540"/>
                    </a:ext>
                  </a:extLst>
                </a:gridCol>
                <a:gridCol w="1354602">
                  <a:extLst>
                    <a:ext uri="{9D8B030D-6E8A-4147-A177-3AD203B41FA5}">
                      <a16:colId xmlns:a16="http://schemas.microsoft.com/office/drawing/2014/main" val="284284265"/>
                    </a:ext>
                  </a:extLst>
                </a:gridCol>
                <a:gridCol w="1226271">
                  <a:extLst>
                    <a:ext uri="{9D8B030D-6E8A-4147-A177-3AD203B41FA5}">
                      <a16:colId xmlns:a16="http://schemas.microsoft.com/office/drawing/2014/main" val="3945454153"/>
                    </a:ext>
                  </a:extLst>
                </a:gridCol>
                <a:gridCol w="1380697">
                  <a:extLst>
                    <a:ext uri="{9D8B030D-6E8A-4147-A177-3AD203B41FA5}">
                      <a16:colId xmlns:a16="http://schemas.microsoft.com/office/drawing/2014/main" val="3892798426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ru-RU" b="1" dirty="0" smtClean="0"/>
                        <a:t>Москва</a:t>
                      </a:r>
                      <a:endParaRPr lang="ru-RU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Регионы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982321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ru-RU" dirty="0" smtClean="0"/>
                        <a:t>Зарплата в месяц,</a:t>
                      </a:r>
                      <a:r>
                        <a:rPr lang="ru-RU" baseline="0" dirty="0" smtClean="0"/>
                        <a:t> рублей:</a:t>
                      </a:r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Зарплата в месяц,</a:t>
                      </a:r>
                      <a:r>
                        <a:rPr lang="ru-RU" baseline="0" dirty="0" smtClean="0"/>
                        <a:t> рублей:</a:t>
                      </a:r>
                      <a:endParaRPr lang="ru-RU" dirty="0" smtClean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923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Разработчик</a:t>
                      </a:r>
                      <a:endParaRPr lang="ru-R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Дизайнер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Менеджер проектов</a:t>
                      </a:r>
                      <a:endParaRPr lang="ru-RU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Разработчик</a:t>
                      </a:r>
                      <a:endParaRPr lang="ru-R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Дизайнер</a:t>
                      </a:r>
                      <a:r>
                        <a:rPr lang="ru-RU" sz="1600" baseline="0" dirty="0" smtClean="0"/>
                        <a:t> 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Менеджер проектов</a:t>
                      </a:r>
                      <a:endParaRPr lang="ru-RU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873799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72 630</a:t>
                      </a:r>
                      <a:endParaRPr lang="ru-RU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72 570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72 870 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47 280</a:t>
                      </a:r>
                      <a:endParaRPr lang="ru-RU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45</a:t>
                      </a:r>
                      <a:r>
                        <a:rPr lang="ru-RU" baseline="0" dirty="0" smtClean="0"/>
                        <a:t> 740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45 280 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7362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Account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SEO</a:t>
                      </a:r>
                      <a:r>
                        <a:rPr lang="en-US" sz="1600" baseline="0" dirty="0" smtClean="0"/>
                        <a:t> / SEM</a:t>
                      </a:r>
                      <a:endParaRPr lang="ru-RU" sz="16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SMM</a:t>
                      </a:r>
                      <a:r>
                        <a:rPr lang="en-US" sz="1600" baseline="0" dirty="0" smtClean="0"/>
                        <a:t> / PR</a:t>
                      </a:r>
                      <a:endParaRPr lang="ru-RU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Account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SEO</a:t>
                      </a:r>
                      <a:r>
                        <a:rPr lang="en-US" sz="1600" baseline="0" dirty="0" smtClean="0"/>
                        <a:t> / SEM</a:t>
                      </a:r>
                      <a:endParaRPr lang="ru-RU" sz="16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SMM</a:t>
                      </a:r>
                      <a:r>
                        <a:rPr lang="en-US" sz="1600" baseline="0" dirty="0" smtClean="0"/>
                        <a:t> / PR</a:t>
                      </a:r>
                      <a:endParaRPr lang="ru-RU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92623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80 030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54 080</a:t>
                      </a:r>
                      <a:endParaRPr lang="ru-RU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63 950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45</a:t>
                      </a:r>
                      <a:r>
                        <a:rPr lang="ru-RU" baseline="0" dirty="0" smtClean="0"/>
                        <a:t> 240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41</a:t>
                      </a:r>
                      <a:r>
                        <a:rPr lang="en-US" dirty="0" smtClean="0"/>
                        <a:t> </a:t>
                      </a:r>
                      <a:r>
                        <a:rPr lang="ru-RU" dirty="0" smtClean="0"/>
                        <a:t>900</a:t>
                      </a:r>
                      <a:endParaRPr lang="ru-RU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</a:t>
                      </a:r>
                      <a:r>
                        <a:rPr lang="en-US" dirty="0" smtClean="0"/>
                        <a:t> </a:t>
                      </a:r>
                      <a:r>
                        <a:rPr lang="ru-RU" dirty="0" smtClean="0"/>
                        <a:t>840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6898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Технический директор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Арт-директор</a:t>
                      </a:r>
                      <a:endParaRPr lang="ru-RU" sz="16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Директор</a:t>
                      </a:r>
                      <a:endParaRPr lang="ru-RU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Технический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директор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Арт-директор</a:t>
                      </a:r>
                      <a:endParaRPr lang="ru-RU" sz="16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Директор</a:t>
                      </a:r>
                      <a:endParaRPr lang="ru-RU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60517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101 330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109 270</a:t>
                      </a:r>
                      <a:endParaRPr lang="ru-RU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136 100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57</a:t>
                      </a:r>
                      <a:r>
                        <a:rPr lang="ru-RU" baseline="0" dirty="0" smtClean="0"/>
                        <a:t> 970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60</a:t>
                      </a:r>
                      <a:r>
                        <a:rPr lang="ru-RU" baseline="0" dirty="0" smtClean="0"/>
                        <a:t> 14</a:t>
                      </a:r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73</a:t>
                      </a:r>
                      <a:r>
                        <a:rPr lang="ru-RU" baseline="0" dirty="0" smtClean="0"/>
                        <a:t> 1</a:t>
                      </a:r>
                      <a:r>
                        <a:rPr lang="ru-RU" dirty="0" smtClean="0"/>
                        <a:t>00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698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Сисадмин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Архитектор</a:t>
                      </a:r>
                      <a:endParaRPr lang="ru-RU" sz="16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/>
                        <a:t>Тестировщик</a:t>
                      </a:r>
                      <a:endParaRPr lang="ru-RU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Сисадмин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Архитектор</a:t>
                      </a:r>
                      <a:endParaRPr lang="ru-RU" sz="16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/>
                        <a:t>Тестировщик</a:t>
                      </a:r>
                      <a:endParaRPr lang="ru-RU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873598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67 930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82 230</a:t>
                      </a:r>
                      <a:endParaRPr lang="ru-RU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49 940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31</a:t>
                      </a:r>
                      <a:r>
                        <a:rPr lang="ru-RU" baseline="0" dirty="0" smtClean="0"/>
                        <a:t> 250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48</a:t>
                      </a:r>
                      <a:r>
                        <a:rPr lang="ru-RU" baseline="0" dirty="0" smtClean="0"/>
                        <a:t> 600</a:t>
                      </a:r>
                      <a:endParaRPr lang="ru-RU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37</a:t>
                      </a:r>
                      <a:r>
                        <a:rPr lang="ru-RU" baseline="0" dirty="0" smtClean="0"/>
                        <a:t> 72</a:t>
                      </a:r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14893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2058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852524" y="1912847"/>
            <a:ext cx="10732168" cy="46923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90588"/>
            <a:endParaRPr lang="en-US" sz="3200" b="1" dirty="0" smtClean="0">
              <a:solidFill>
                <a:schemeClr val="tx1"/>
              </a:solidFill>
            </a:endParaRPr>
          </a:p>
          <a:p>
            <a:pPr marL="890588"/>
            <a:endParaRPr lang="en-US" sz="48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0588"/>
            <a:r>
              <a:rPr lang="ru-RU" sz="48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Алексей НИКУШИН</a:t>
            </a:r>
            <a:r>
              <a:rPr lang="en-US" sz="48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8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nikushin@raec.ru</a:t>
            </a:r>
            <a:endParaRPr lang="ru-RU" sz="48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0588"/>
            <a:endParaRPr lang="en-US" sz="48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0588"/>
            <a:endParaRPr lang="en-US" sz="3200" dirty="0" smtClean="0">
              <a:solidFill>
                <a:schemeClr val="tx1"/>
              </a:solidFill>
            </a:endParaRPr>
          </a:p>
          <a:p>
            <a:pPr marL="890588">
              <a:lnSpc>
                <a:spcPct val="114000"/>
              </a:lnSpc>
            </a:pP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</a:rPr>
              <a:t>                              </a:t>
            </a: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</a:t>
            </a:r>
            <a:r>
              <a:rPr lang="en-US" sz="4800" b="1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@</a:t>
            </a:r>
            <a:r>
              <a:rPr lang="en-US" sz="4800" b="1" dirty="0" err="1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a_nikushin</a:t>
            </a:r>
            <a:endParaRPr lang="en-US" sz="4800" b="1" dirty="0" smtClean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0588">
              <a:lnSpc>
                <a:spcPct val="114000"/>
              </a:lnSpc>
            </a:pPr>
            <a:r>
              <a:rPr lang="en-US" sz="4800" b="1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@</a:t>
            </a:r>
            <a:r>
              <a:rPr lang="en-US" sz="4800" b="1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internetanalytics</a:t>
            </a:r>
            <a:endParaRPr lang="ru-RU" sz="4800" b="1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0588"/>
            <a:r>
              <a:rPr lang="en-US" sz="4800" b="1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4800" b="1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0588"/>
            <a:endParaRPr lang="en-US" sz="3200" dirty="0">
              <a:solidFill>
                <a:schemeClr val="tx1"/>
              </a:solidFill>
            </a:endParaRPr>
          </a:p>
          <a:p>
            <a:pPr marL="890588"/>
            <a:endParaRPr lang="en-US" sz="3200" dirty="0" smtClean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563454" y="4601029"/>
            <a:ext cx="3563259" cy="1466975"/>
            <a:chOff x="1461854" y="4354284"/>
            <a:chExt cx="3563259" cy="1466975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1461854" y="4354284"/>
              <a:ext cx="3563259" cy="725715"/>
              <a:chOff x="5348142" y="3942807"/>
              <a:chExt cx="5041333" cy="1026748"/>
            </a:xfrm>
          </p:grpSpPr>
          <p:pic>
            <p:nvPicPr>
              <p:cNvPr id="6146" name="Picture 2" descr="https://pp.vk.me/c543104/v543104095/1783c/cOtdLh_Fw6w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48142" y="4020457"/>
                <a:ext cx="860425" cy="8604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48" name="Picture 4" descr="https://www.seeklogo.net/wp-content/uploads/2013/11/facebook-flat-vector-logo-400x400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72647" y="3942807"/>
                <a:ext cx="1026748" cy="10267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50" name="Picture 6" descr="https://upload.wikimedia.org/wikipedia/ru/2/28/Instagram_logo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2938" y="4005941"/>
                <a:ext cx="920069" cy="9200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52" name="Picture 8" descr="http://www.cultus.com/wp-content/uploads/RcGjbLecL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0091" y="3984486"/>
                <a:ext cx="941524" cy="9415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54" name="Picture 10" descr="https://v1.std3.ru/0a/ca/1455173595-0acaa1b6f7af8bae1d9b5030702501e2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727" y="3942807"/>
                <a:ext cx="1026748" cy="10267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5" name="Picture 10" descr="https://v1.std3.ru/0a/ca/1455173595-0acaa1b6f7af8bae1d9b5030702501e2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2483" y="5101801"/>
              <a:ext cx="719458" cy="7194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Прямоугольник 15"/>
          <p:cNvSpPr/>
          <p:nvPr/>
        </p:nvSpPr>
        <p:spPr>
          <a:xfrm>
            <a:off x="0" y="1"/>
            <a:ext cx="12192000" cy="164011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759" y="348503"/>
            <a:ext cx="2206319" cy="6383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86568" y="390194"/>
            <a:ext cx="28264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Спасибо!</a:t>
            </a:r>
            <a:endParaRPr lang="en-US" sz="44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156" name="Picture 12" descr="http://tgram.ru/wiki/channels/image/internetanalytics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6638" y="3135086"/>
            <a:ext cx="2063721" cy="206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39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</TotalTime>
  <Words>867</Words>
  <Application>Microsoft Office PowerPoint</Application>
  <PresentationFormat>Широкоэкранный</PresentationFormat>
  <Paragraphs>288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Segoe UI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Лобанова</dc:creator>
  <cp:lastModifiedBy>Екатерина Лобанова</cp:lastModifiedBy>
  <cp:revision>24</cp:revision>
  <dcterms:created xsi:type="dcterms:W3CDTF">2016-05-30T09:06:35Z</dcterms:created>
  <dcterms:modified xsi:type="dcterms:W3CDTF">2016-06-08T18:51:16Z</dcterms:modified>
</cp:coreProperties>
</file>